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8"/>
  </p:notesMasterIdLst>
  <p:sldIdLst>
    <p:sldId id="258" r:id="rId2"/>
    <p:sldId id="306" r:id="rId3"/>
    <p:sldId id="363" r:id="rId4"/>
    <p:sldId id="383" r:id="rId5"/>
    <p:sldId id="384" r:id="rId6"/>
    <p:sldId id="433" r:id="rId7"/>
    <p:sldId id="422" r:id="rId8"/>
    <p:sldId id="424" r:id="rId9"/>
    <p:sldId id="423" r:id="rId10"/>
    <p:sldId id="425" r:id="rId11"/>
    <p:sldId id="428" r:id="rId12"/>
    <p:sldId id="430" r:id="rId13"/>
    <p:sldId id="431" r:id="rId14"/>
    <p:sldId id="432" r:id="rId15"/>
    <p:sldId id="435" r:id="rId16"/>
    <p:sldId id="436" r:id="rId17"/>
    <p:sldId id="437" r:id="rId18"/>
    <p:sldId id="438" r:id="rId19"/>
    <p:sldId id="439" r:id="rId20"/>
    <p:sldId id="426" r:id="rId21"/>
    <p:sldId id="429" r:id="rId22"/>
    <p:sldId id="440" r:id="rId23"/>
    <p:sldId id="441" r:id="rId24"/>
    <p:sldId id="442" r:id="rId25"/>
    <p:sldId id="434" r:id="rId26"/>
    <p:sldId id="349" r:id="rId27"/>
    <p:sldId id="443" r:id="rId28"/>
    <p:sldId id="406" r:id="rId29"/>
    <p:sldId id="347" r:id="rId30"/>
    <p:sldId id="385" r:id="rId31"/>
    <p:sldId id="420" r:id="rId32"/>
    <p:sldId id="416" r:id="rId33"/>
    <p:sldId id="417" r:id="rId34"/>
    <p:sldId id="387" r:id="rId35"/>
    <p:sldId id="371" r:id="rId36"/>
    <p:sldId id="370" r:id="rId37"/>
    <p:sldId id="397" r:id="rId38"/>
    <p:sldId id="404" r:id="rId39"/>
    <p:sldId id="377" r:id="rId40"/>
    <p:sldId id="399" r:id="rId41"/>
    <p:sldId id="411" r:id="rId42"/>
    <p:sldId id="412" r:id="rId43"/>
    <p:sldId id="400" r:id="rId44"/>
    <p:sldId id="381" r:id="rId45"/>
    <p:sldId id="421" r:id="rId46"/>
    <p:sldId id="415" r:id="rId47"/>
    <p:sldId id="414" r:id="rId48"/>
    <p:sldId id="403" r:id="rId49"/>
    <p:sldId id="345" r:id="rId50"/>
    <p:sldId id="327" r:id="rId51"/>
    <p:sldId id="283" r:id="rId52"/>
    <p:sldId id="284" r:id="rId53"/>
    <p:sldId id="342" r:id="rId54"/>
    <p:sldId id="266" r:id="rId55"/>
    <p:sldId id="293" r:id="rId56"/>
    <p:sldId id="390" r:id="rId57"/>
    <p:sldId id="356" r:id="rId58"/>
    <p:sldId id="391" r:id="rId59"/>
    <p:sldId id="395" r:id="rId60"/>
    <p:sldId id="339" r:id="rId61"/>
    <p:sldId id="341" r:id="rId62"/>
    <p:sldId id="396" r:id="rId63"/>
    <p:sldId id="344" r:id="rId64"/>
    <p:sldId id="394" r:id="rId65"/>
    <p:sldId id="392" r:id="rId66"/>
    <p:sldId id="393" r:id="rId67"/>
    <p:sldId id="405" r:id="rId68"/>
    <p:sldId id="407" r:id="rId69"/>
    <p:sldId id="408" r:id="rId70"/>
    <p:sldId id="409" r:id="rId71"/>
    <p:sldId id="413" r:id="rId72"/>
    <p:sldId id="351" r:id="rId73"/>
    <p:sldId id="382" r:id="rId74"/>
    <p:sldId id="299" r:id="rId75"/>
    <p:sldId id="290" r:id="rId76"/>
    <p:sldId id="291" r:id="rId77"/>
    <p:sldId id="340" r:id="rId78"/>
    <p:sldId id="331" r:id="rId79"/>
    <p:sldId id="336" r:id="rId80"/>
    <p:sldId id="343" r:id="rId81"/>
    <p:sldId id="374" r:id="rId82"/>
    <p:sldId id="375" r:id="rId83"/>
    <p:sldId id="376" r:id="rId84"/>
    <p:sldId id="378" r:id="rId85"/>
    <p:sldId id="398" r:id="rId86"/>
    <p:sldId id="364" r:id="rId87"/>
    <p:sldId id="389" r:id="rId88"/>
    <p:sldId id="328" r:id="rId89"/>
    <p:sldId id="260" r:id="rId90"/>
    <p:sldId id="419" r:id="rId91"/>
    <p:sldId id="262" r:id="rId92"/>
    <p:sldId id="264" r:id="rId93"/>
    <p:sldId id="350" r:id="rId94"/>
    <p:sldId id="330" r:id="rId95"/>
    <p:sldId id="337" r:id="rId96"/>
    <p:sldId id="338" r:id="rId97"/>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842"/>
    <a:srgbClr val="A5A5A5"/>
    <a:srgbClr val="000000"/>
    <a:srgbClr val="74B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34"/>
    <p:restoredTop sz="91429"/>
  </p:normalViewPr>
  <p:slideViewPr>
    <p:cSldViewPr snapToGrid="0">
      <p:cViewPr varScale="1">
        <p:scale>
          <a:sx n="110" d="100"/>
          <a:sy n="110" d="100"/>
        </p:scale>
        <p:origin x="200" y="320"/>
      </p:cViewPr>
      <p:guideLst/>
    </p:cSldViewPr>
  </p:slideViewPr>
  <p:outlineViewPr>
    <p:cViewPr>
      <p:scale>
        <a:sx n="33" d="100"/>
        <a:sy n="33" d="100"/>
      </p:scale>
      <p:origin x="0" y="-464"/>
    </p:cViewPr>
  </p:outlineViewPr>
  <p:notesTextViewPr>
    <p:cViewPr>
      <p:scale>
        <a:sx n="1" d="1"/>
        <a:sy n="1" d="1"/>
      </p:scale>
      <p:origin x="0" y="0"/>
    </p:cViewPr>
  </p:notesTextViewPr>
  <p:sorterViewPr>
    <p:cViewPr>
      <p:scale>
        <a:sx n="79" d="100"/>
        <a:sy n="7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3E88C-5052-EB47-BBCD-87ED51A84B6C}" type="datetimeFigureOut">
              <a:rPr lang="en-DE" smtClean="0"/>
              <a:t>05.02.25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01135-47A9-4148-AC56-AE2309C63F6E}" type="slidenum">
              <a:rPr lang="en-DE" smtClean="0"/>
              <a:t>‹#›</a:t>
            </a:fld>
            <a:endParaRPr lang="en-DE"/>
          </a:p>
        </p:txBody>
      </p:sp>
    </p:spTree>
    <p:extLst>
      <p:ext uri="{BB962C8B-B14F-4D97-AF65-F5344CB8AC3E}">
        <p14:creationId xmlns:p14="http://schemas.microsoft.com/office/powerpoint/2010/main" val="267101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0C131E-6A5F-7C4D-B446-5120FAFA46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14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muon filter checks for number of hit channels and charge for 3 different zones</a:t>
            </a:r>
            <a:br>
              <a:rPr lang="en-DE" dirty="0"/>
            </a:br>
            <a:r>
              <a:rPr lang="en-DE" dirty="0"/>
              <a:t>onlineL2filter also checks for hit channels, charge and 3 zones, but also a couple of more properties like multiplicity, direct hits and specific shapes in the Qtot distribution (kinks, slope) </a:t>
            </a:r>
          </a:p>
        </p:txBody>
      </p:sp>
      <p:sp>
        <p:nvSpPr>
          <p:cNvPr id="4" name="Slide Number Placeholder 3"/>
          <p:cNvSpPr>
            <a:spLocks noGrp="1"/>
          </p:cNvSpPr>
          <p:nvPr>
            <p:ph type="sldNum" sz="quarter" idx="5"/>
          </p:nvPr>
        </p:nvSpPr>
        <p:spPr/>
        <p:txBody>
          <a:bodyPr/>
          <a:lstStyle/>
          <a:p>
            <a:fld id="{E6201135-47A9-4148-AC56-AE2309C63F6E}" type="slidenum">
              <a:rPr lang="en-DE" smtClean="0"/>
              <a:t>36</a:t>
            </a:fld>
            <a:endParaRPr lang="en-DE"/>
          </a:p>
        </p:txBody>
      </p:sp>
    </p:spTree>
    <p:extLst>
      <p:ext uri="{BB962C8B-B14F-4D97-AF65-F5344CB8AC3E}">
        <p14:creationId xmlns:p14="http://schemas.microsoft.com/office/powerpoint/2010/main" val="234182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gamma = 2.7: SNR </a:t>
            </a:r>
            <a:r>
              <a:rPr lang="en-DE" dirty="0">
                <a:sym typeface="Wingdings" pitchFamily="2" charset="2"/>
              </a:rPr>
              <a:t> fermi/shock acceleration, propagation of cosmic rays lead to interactions with galactic magnetic fields, interactions with gas, energy losses (ionization and nuclear interactions), in this process, some cosmic rays can escape the magnetic fields  this rate is energy dependent  higher-energtic cosmic rays escape more quickly  steepening of spectrum to ~2.7</a:t>
            </a:r>
          </a:p>
        </p:txBody>
      </p:sp>
      <p:sp>
        <p:nvSpPr>
          <p:cNvPr id="4" name="Slide Number Placeholder 3"/>
          <p:cNvSpPr>
            <a:spLocks noGrp="1"/>
          </p:cNvSpPr>
          <p:nvPr>
            <p:ph type="sldNum" sz="quarter" idx="5"/>
          </p:nvPr>
        </p:nvSpPr>
        <p:spPr/>
        <p:txBody>
          <a:bodyPr/>
          <a:lstStyle/>
          <a:p>
            <a:fld id="{E6201135-47A9-4148-AC56-AE2309C63F6E}" type="slidenum">
              <a:rPr lang="en-DE" smtClean="0"/>
              <a:t>49</a:t>
            </a:fld>
            <a:endParaRPr lang="en-DE"/>
          </a:p>
        </p:txBody>
      </p:sp>
    </p:spTree>
    <p:extLst>
      <p:ext uri="{BB962C8B-B14F-4D97-AF65-F5344CB8AC3E}">
        <p14:creationId xmlns:p14="http://schemas.microsoft.com/office/powerpoint/2010/main" val="3616419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angular resolution: opening angle between true and reconstructed</a:t>
            </a:r>
          </a:p>
        </p:txBody>
      </p:sp>
      <p:sp>
        <p:nvSpPr>
          <p:cNvPr id="4" name="Slide Number Placeholder 3"/>
          <p:cNvSpPr>
            <a:spLocks noGrp="1"/>
          </p:cNvSpPr>
          <p:nvPr>
            <p:ph type="sldNum" sz="quarter" idx="5"/>
          </p:nvPr>
        </p:nvSpPr>
        <p:spPr/>
        <p:txBody>
          <a:bodyPr/>
          <a:lstStyle/>
          <a:p>
            <a:fld id="{E6201135-47A9-4148-AC56-AE2309C63F6E}" type="slidenum">
              <a:rPr lang="en-DE" smtClean="0"/>
              <a:t>72</a:t>
            </a:fld>
            <a:endParaRPr lang="en-DE"/>
          </a:p>
        </p:txBody>
      </p:sp>
    </p:spTree>
    <p:extLst>
      <p:ext uri="{BB962C8B-B14F-4D97-AF65-F5344CB8AC3E}">
        <p14:creationId xmlns:p14="http://schemas.microsoft.com/office/powerpoint/2010/main" val="263873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DE" dirty="0"/>
              <a:t>shower maximum: x_max, slant depth at which the number of particles is the greatest, more energetic and lighter cosmic rays produce deeper/lower x_max, while heavier nuclei have a higher shower maximum</a:t>
            </a:r>
          </a:p>
          <a:p>
            <a:pPr marL="228600" indent="-228600">
              <a:buAutoNum type="arabicPeriod"/>
            </a:pPr>
            <a:r>
              <a:rPr lang="en-DE" dirty="0"/>
              <a:t> measure number of particles / muons</a:t>
            </a:r>
          </a:p>
          <a:p>
            <a:pPr marL="228600" indent="-228600">
              <a:buAutoNum type="arabicPeriod"/>
            </a:pPr>
            <a:r>
              <a:rPr lang="en-DE" dirty="0"/>
              <a:t>lateral spread</a:t>
            </a:r>
          </a:p>
          <a:p>
            <a:pPr marL="228600" indent="-228600">
              <a:buAutoNum type="arabicPeriod"/>
            </a:pPr>
            <a:r>
              <a:rPr lang="en-DE" dirty="0"/>
              <a:t>nitrogen can be excited </a:t>
            </a:r>
            <a:r>
              <a:rPr lang="en-DE" dirty="0">
                <a:sym typeface="Wingdings" pitchFamily="2" charset="2"/>
              </a:rPr>
              <a:t> fluorescence light emitted</a:t>
            </a:r>
          </a:p>
          <a:p>
            <a:pPr marL="228600" indent="-228600">
              <a:buAutoNum type="arabicPeriod"/>
            </a:pPr>
            <a:r>
              <a:rPr lang="en-DE" dirty="0">
                <a:sym typeface="Wingdings" pitchFamily="2" charset="2"/>
              </a:rPr>
              <a:t>iron produces more muons than proton, because it has 56 nucleons  higher fragmentation  “sub-showers”</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79</a:t>
            </a:fld>
            <a:endParaRPr lang="en-DE"/>
          </a:p>
        </p:txBody>
      </p:sp>
    </p:spTree>
    <p:extLst>
      <p:ext uri="{BB962C8B-B14F-4D97-AF65-F5344CB8AC3E}">
        <p14:creationId xmlns:p14="http://schemas.microsoft.com/office/powerpoint/2010/main" val="3059910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1. Knee: ~3 PeV, before gamma = 2.7, limit of acceleration mechanism for cosmic rays in supernova remnants</a:t>
            </a:r>
            <a:br>
              <a:rPr lang="en-DE" dirty="0"/>
            </a:br>
            <a:r>
              <a:rPr lang="en-DE" dirty="0"/>
              <a:t>2. Knee: ~100 PeV, before gamma = 3.1, heavier elements, like iron, from galactic sources start to reach their maximum acceleration energy </a:t>
            </a:r>
            <a:r>
              <a:rPr lang="en-DE" dirty="0">
                <a:sym typeface="Wingdings" pitchFamily="2" charset="2"/>
              </a:rPr>
              <a:t> more protons, larger energy in electromagnetic acceleration</a:t>
            </a:r>
            <a:br>
              <a:rPr lang="en-DE" dirty="0">
                <a:sym typeface="Wingdings" pitchFamily="2" charset="2"/>
              </a:rPr>
            </a:br>
            <a:r>
              <a:rPr lang="en-DE" dirty="0">
                <a:sym typeface="Wingdings" pitchFamily="2" charset="2"/>
              </a:rPr>
              <a:t>Ankle: ~1 EeV, flattens out again, transition point between galactic and extra galactic particle origin, </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96</a:t>
            </a:fld>
            <a:endParaRPr lang="en-DE"/>
          </a:p>
        </p:txBody>
      </p:sp>
    </p:spTree>
    <p:extLst>
      <p:ext uri="{BB962C8B-B14F-4D97-AF65-F5344CB8AC3E}">
        <p14:creationId xmlns:p14="http://schemas.microsoft.com/office/powerpoint/2010/main" val="349380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E2C-C50E-B202-A0CD-6FB703CD4A0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51DF3CD6-1142-3C8E-6CB4-E83DA25F7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4C2FADCD-51F3-FE0E-0B4C-83F6FF2F56D8}"/>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25A070BD-61D2-009B-D0D5-FB5931D7358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BB1CBAC-0D6F-1973-D4E3-49F7011A9726}"/>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6159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2BFA59-E2B8-CE69-FE29-85F218466198}"/>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C010D96-5A06-59C6-501E-0C6AC9F5268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23B2C0-D3E6-4AF7-F194-EBD075010985}"/>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07F3C7DC-FB7C-1B59-8148-9C252F643F9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E8F18EB-3DA5-45F8-6B37-8D88BFFCADAC}"/>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424916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5147FC9-4ABD-86F4-1CD6-7AF27ADA804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F54595D-63F9-CC5D-8242-260EBFD991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B4D75D2-21A7-C93D-705D-79BDCB144BF7}"/>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45A8F429-0574-4933-C897-BA0A6A2765F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5AB0F98-B82A-83D4-FA09-FC37B7F99135}"/>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59421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0E2361-495B-3C22-0A6B-3DBFF43AC1A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6F098191-3ADD-0448-255E-DFE20452DF1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43B53D0-189D-887D-1552-46386DE5D776}"/>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AAA26044-452B-7C84-44F8-249A430C313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6E0109DA-9EBF-FDD6-8D81-0FBD03541517}"/>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99074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740BE5-D256-F234-165F-DDD2583032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3A615DD4-CEAC-9311-E648-15338655E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5BA21DC-B5DC-1D47-4607-94B496B75BDF}"/>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E087DDCE-C9EC-99C1-1D7D-57E74A76CEA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0F3E8F9-FCEF-95FA-BFDA-C53C2E79D008}"/>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7585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A840E-F4D9-914D-DE72-10ED975DA572}"/>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1BEA07AF-651E-E91E-7260-2C9BAAE1E14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F2C0664A-4F49-2D6E-EBC9-681093E0148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EF4BEBEE-C680-3DD5-C94F-858C116F039F}"/>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52E24443-8A04-7446-770F-B3A1AEF52D6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AA44614-C7D6-85E7-D004-C0E21646B52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74794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805A7C-1C19-A9CD-55A8-177E8171F769}"/>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C7E0720E-2755-CC40-F3BC-5B6D10F47C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B7BCDF5-E34A-A6F9-6C71-4B9F0E183A9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A90BB45-D56E-DF21-048E-83E3EE865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66938D6-F32C-4887-42C6-A3CA1932859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6213D26-D605-8F34-ACFA-DAED6FB32988}"/>
              </a:ext>
            </a:extLst>
          </p:cNvPr>
          <p:cNvSpPr>
            <a:spLocks noGrp="1"/>
          </p:cNvSpPr>
          <p:nvPr>
            <p:ph type="dt" sz="half" idx="10"/>
          </p:nvPr>
        </p:nvSpPr>
        <p:spPr/>
        <p:txBody>
          <a:bodyPr/>
          <a:lstStyle/>
          <a:p>
            <a:r>
              <a:rPr lang="de-DE"/>
              <a:t>pascal.gutjahr@tu-dortmund.de</a:t>
            </a:r>
            <a:endParaRPr lang="en-US"/>
          </a:p>
        </p:txBody>
      </p:sp>
      <p:sp>
        <p:nvSpPr>
          <p:cNvPr id="8" name="Fußzeilenplatzhalter 7">
            <a:extLst>
              <a:ext uri="{FF2B5EF4-FFF2-40B4-BE49-F238E27FC236}">
                <a16:creationId xmlns:a16="http://schemas.microsoft.com/office/drawing/2014/main" id="{6E922B4A-DF31-817B-2C60-E257A90B8DF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1951780-E5F1-DF5B-3368-EF03C50D1DBF}"/>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83637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8B39A9-4C0F-CC0C-5A18-CCCB3D9839E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DF0EF061-3838-13CA-780B-96097097D758}"/>
              </a:ext>
            </a:extLst>
          </p:cNvPr>
          <p:cNvSpPr>
            <a:spLocks noGrp="1"/>
          </p:cNvSpPr>
          <p:nvPr>
            <p:ph type="dt" sz="half" idx="10"/>
          </p:nvPr>
        </p:nvSpPr>
        <p:spPr/>
        <p:txBody>
          <a:bodyPr/>
          <a:lstStyle/>
          <a:p>
            <a:r>
              <a:rPr lang="de-DE"/>
              <a:t>pascal.gutjahr@tu-dortmund.de</a:t>
            </a:r>
            <a:endParaRPr lang="en-US"/>
          </a:p>
        </p:txBody>
      </p:sp>
      <p:sp>
        <p:nvSpPr>
          <p:cNvPr id="4" name="Fußzeilenplatzhalter 3">
            <a:extLst>
              <a:ext uri="{FF2B5EF4-FFF2-40B4-BE49-F238E27FC236}">
                <a16:creationId xmlns:a16="http://schemas.microsoft.com/office/drawing/2014/main" id="{5DFACBD2-51DD-4800-D9BC-618F43D74CD8}"/>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E193DD26-D6B2-896D-2BDE-E3824211030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964991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03B509B-1886-FA6C-17E5-412D7291F86C}"/>
              </a:ext>
            </a:extLst>
          </p:cNvPr>
          <p:cNvSpPr>
            <a:spLocks noGrp="1"/>
          </p:cNvSpPr>
          <p:nvPr>
            <p:ph type="dt" sz="half" idx="10"/>
          </p:nvPr>
        </p:nvSpPr>
        <p:spPr/>
        <p:txBody>
          <a:bodyPr/>
          <a:lstStyle/>
          <a:p>
            <a:r>
              <a:rPr lang="de-DE"/>
              <a:t>pascal.gutjahr@tu-dortmund.de</a:t>
            </a:r>
            <a:endParaRPr lang="en-US"/>
          </a:p>
        </p:txBody>
      </p:sp>
      <p:sp>
        <p:nvSpPr>
          <p:cNvPr id="3" name="Fußzeilenplatzhalter 2">
            <a:extLst>
              <a:ext uri="{FF2B5EF4-FFF2-40B4-BE49-F238E27FC236}">
                <a16:creationId xmlns:a16="http://schemas.microsoft.com/office/drawing/2014/main" id="{4DC58B38-4F80-056A-9453-B3DDD59AE92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641FD3CC-19E3-DCBA-04AE-0B22AB401EAE}"/>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6387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A1707-BDE1-139D-7A08-591B396944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D94F2638-FCA4-0F1B-7729-235F675D64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B7FC733-9285-A75F-7BB2-0E65B5DCE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850DB5E-53AC-0BA4-5726-49E2F65D3705}"/>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3AD597-36E3-1D22-F073-9575A90571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F1EA0D62-D5EA-9094-A4D3-EE2ADE8B6199}"/>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85974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2D0620-38FA-1C09-FFAA-88F8459C099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59279D3-2D01-8381-F513-C21752B61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143D786-7504-156A-7A86-135F059E9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3CEB45E-E867-684E-B232-AA19DDB23C86}"/>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77E05F-992A-8531-8472-DDE7C13ACC3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120172A-36CF-AE1B-9B49-144F8A5359F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10555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EDBCBA-6E03-B2FA-53DE-08F50190F68C}"/>
              </a:ext>
            </a:extLst>
          </p:cNvPr>
          <p:cNvSpPr>
            <a:spLocks noGrp="1"/>
          </p:cNvSpPr>
          <p:nvPr>
            <p:ph type="title"/>
          </p:nvPr>
        </p:nvSpPr>
        <p:spPr>
          <a:xfrm>
            <a:off x="538480" y="365125"/>
            <a:ext cx="11508010" cy="742315"/>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platzhalter 2">
            <a:extLst>
              <a:ext uri="{FF2B5EF4-FFF2-40B4-BE49-F238E27FC236}">
                <a16:creationId xmlns:a16="http://schemas.microsoft.com/office/drawing/2014/main" id="{1045D7AA-53C4-8236-B3AA-85C53867F3A4}"/>
              </a:ext>
            </a:extLst>
          </p:cNvPr>
          <p:cNvSpPr>
            <a:spLocks noGrp="1"/>
          </p:cNvSpPr>
          <p:nvPr>
            <p:ph type="body" idx="1"/>
          </p:nvPr>
        </p:nvSpPr>
        <p:spPr>
          <a:xfrm>
            <a:off x="538480" y="1107440"/>
            <a:ext cx="11508010" cy="506952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a:extLst>
              <a:ext uri="{FF2B5EF4-FFF2-40B4-BE49-F238E27FC236}">
                <a16:creationId xmlns:a16="http://schemas.microsoft.com/office/drawing/2014/main" id="{6582FD0B-71FE-8CC8-392B-D75411D6D0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pascal.gutjahr@tu-dortmund.de</a:t>
            </a:r>
            <a:endParaRPr lang="en-US"/>
          </a:p>
        </p:txBody>
      </p:sp>
      <p:sp>
        <p:nvSpPr>
          <p:cNvPr id="5" name="Fußzeilenplatzhalter 4">
            <a:extLst>
              <a:ext uri="{FF2B5EF4-FFF2-40B4-BE49-F238E27FC236}">
                <a16:creationId xmlns:a16="http://schemas.microsoft.com/office/drawing/2014/main" id="{AAC0DB27-A26B-93EA-51DE-7147F870D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B24F49A5-BBAE-6311-4490-4235C32B3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8304E6-5469-594D-85BC-E468E92D2243}" type="slidenum">
              <a:rPr lang="en-US" smtClean="0"/>
              <a:t>‹#›</a:t>
            </a:fld>
            <a:endParaRPr lang="en-US"/>
          </a:p>
        </p:txBody>
      </p:sp>
      <p:pic>
        <p:nvPicPr>
          <p:cNvPr id="7" name="Picture 6">
            <a:extLst>
              <a:ext uri="{FF2B5EF4-FFF2-40B4-BE49-F238E27FC236}">
                <a16:creationId xmlns:a16="http://schemas.microsoft.com/office/drawing/2014/main" id="{3AC33616-8300-5464-E7F7-AAD42A1B6A10}"/>
              </a:ext>
            </a:extLst>
          </p:cNvPr>
          <p:cNvPicPr>
            <a:picLocks noChangeAspect="1"/>
          </p:cNvPicPr>
          <p:nvPr userDrawn="1"/>
        </p:nvPicPr>
        <p:blipFill>
          <a:blip r:embed="rId13"/>
          <a:stretch>
            <a:fillRect/>
          </a:stretch>
        </p:blipFill>
        <p:spPr>
          <a:xfrm>
            <a:off x="145510" y="87689"/>
            <a:ext cx="937332" cy="280670"/>
          </a:xfrm>
          <a:prstGeom prst="rect">
            <a:avLst/>
          </a:prstGeom>
        </p:spPr>
      </p:pic>
      <p:pic>
        <p:nvPicPr>
          <p:cNvPr id="9" name="Picture 8" descr="A close-up of a logo&#10;&#10;Description automatically generated">
            <a:extLst>
              <a:ext uri="{FF2B5EF4-FFF2-40B4-BE49-F238E27FC236}">
                <a16:creationId xmlns:a16="http://schemas.microsoft.com/office/drawing/2014/main" id="{D3DE87F4-F9BB-2086-662F-C5D24331D4CC}"/>
              </a:ext>
            </a:extLst>
          </p:cNvPr>
          <p:cNvPicPr>
            <a:picLocks noChangeAspect="1"/>
          </p:cNvPicPr>
          <p:nvPr userDrawn="1"/>
        </p:nvPicPr>
        <p:blipFill>
          <a:blip r:embed="rId14"/>
          <a:stretch>
            <a:fillRect/>
          </a:stretch>
        </p:blipFill>
        <p:spPr>
          <a:xfrm>
            <a:off x="1172817" y="10835"/>
            <a:ext cx="1560445" cy="425984"/>
          </a:xfrm>
          <a:prstGeom prst="rect">
            <a:avLst/>
          </a:prstGeom>
        </p:spPr>
      </p:pic>
      <p:pic>
        <p:nvPicPr>
          <p:cNvPr id="8" name="Picture 7">
            <a:extLst>
              <a:ext uri="{FF2B5EF4-FFF2-40B4-BE49-F238E27FC236}">
                <a16:creationId xmlns:a16="http://schemas.microsoft.com/office/drawing/2014/main" id="{064237F1-6E19-6BE9-00BB-03DF45CCCB80}"/>
              </a:ext>
            </a:extLst>
          </p:cNvPr>
          <p:cNvPicPr>
            <a:picLocks noChangeAspect="1"/>
          </p:cNvPicPr>
          <p:nvPr userDrawn="1"/>
        </p:nvPicPr>
        <p:blipFill>
          <a:blip r:embed="rId15"/>
          <a:stretch>
            <a:fillRect/>
          </a:stretch>
        </p:blipFill>
        <p:spPr>
          <a:xfrm>
            <a:off x="10749866" y="87689"/>
            <a:ext cx="1296624" cy="365125"/>
          </a:xfrm>
          <a:prstGeom prst="rect">
            <a:avLst/>
          </a:prstGeom>
        </p:spPr>
      </p:pic>
    </p:spTree>
    <p:extLst>
      <p:ext uri="{BB962C8B-B14F-4D97-AF65-F5344CB8AC3E}">
        <p14:creationId xmlns:p14="http://schemas.microsoft.com/office/powerpoint/2010/main" val="219056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2800" kern="1200">
          <a:solidFill>
            <a:srgbClr val="74B9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vents.icecube.wisc.edu/event/213/contributions/10315/attachments/8068/10565/pgutjahr_prompt_muons_madison_2024.pdf" TargetMode="External"/><Relationship Id="rId3" Type="http://schemas.openxmlformats.org/officeDocument/2006/relationships/image" Target="../media/image4.jpeg"/><Relationship Id="rId7" Type="http://schemas.openxmlformats.org/officeDocument/2006/relationships/hyperlink" Target="https://user-web.icecube.wisc.edu/~pgutjahr/PromptMuons/Index.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6.emf"/><Relationship Id="rId2" Type="http://schemas.openxmlformats.org/officeDocument/2006/relationships/image" Target="../media/image31.emf"/><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1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image" Target="../media/image37.emf"/><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18.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image" Target="../media/image43.emf"/><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19.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3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9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180.png"/><Relationship Id="rId7" Type="http://schemas.openxmlformats.org/officeDocument/2006/relationships/image" Target="../media/image220.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hyperlink" Target="https://github.com/tudo-astroparticlephysics/funfolding" TargetMode="External"/><Relationship Id="rId5" Type="http://schemas.openxmlformats.org/officeDocument/2006/relationships/image" Target="../media/image200.png"/><Relationship Id="rId10" Type="http://schemas.openxmlformats.org/officeDocument/2006/relationships/image" Target="../media/image11.png"/><Relationship Id="rId4" Type="http://schemas.openxmlformats.org/officeDocument/2006/relationships/image" Target="../media/image190.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8.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170.png"/></Relationships>
</file>

<file path=ppt/slides/_rels/slide8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3.png"/></Relationships>
</file>

<file path=ppt/slides/_rels/slide9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169.emf"/><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github.com/mceq-project/MCEq" TargetMode="External"/><Relationship Id="rId4" Type="http://schemas.openxmlformats.org/officeDocument/2006/relationships/image" Target="../media/image170.emf"/></Relationships>
</file>

<file path=ppt/slides/_rels/slide95.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72.jpg"/></Relationships>
</file>

<file path=ppt/slides/_rels/slide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BBF7C6-E70A-4333-7CA1-AB64968880F2}"/>
              </a:ext>
            </a:extLst>
          </p:cNvPr>
          <p:cNvSpPr>
            <a:spLocks noGrp="1"/>
          </p:cNvSpPr>
          <p:nvPr>
            <p:ph type="ctrTitle"/>
          </p:nvPr>
        </p:nvSpPr>
        <p:spPr>
          <a:xfrm>
            <a:off x="7464613" y="318052"/>
            <a:ext cx="4583007" cy="4355021"/>
          </a:xfrm>
        </p:spPr>
        <p:txBody>
          <a:bodyPr anchor="b">
            <a:normAutofit/>
          </a:bodyPr>
          <a:lstStyle/>
          <a:p>
            <a:pPr marL="35488" marR="35488" algn="l" defTabSz="863399">
              <a:buClr>
                <a:srgbClr val="719F33"/>
              </a:buClr>
              <a:buFont typeface="Akkurat-Bold"/>
              <a:defRPr sz="1800">
                <a:uFillTx/>
              </a:defRPr>
            </a:pP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Muon</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flux</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unfolding</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update on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systematics</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1600" b="1" dirty="0">
                <a:solidFill>
                  <a:schemeClr val="tx2"/>
                </a:solidFill>
                <a:uFill>
                  <a:solidFill>
                    <a:srgbClr val="84B819"/>
                  </a:solidFill>
                </a:uFill>
                <a:latin typeface="+mn-lt"/>
                <a:ea typeface="Akkurat-Bold"/>
                <a:cs typeface="Arial" panose="020B0604020202020204" pitchFamily="34" charset="0"/>
                <a:sym typeface="Akkurat-Bold"/>
              </a:rPr>
              <a:t>Pascal Gutjahr </a:t>
            </a:r>
            <a:endParaRPr lang="de-DE" sz="3200" b="1" dirty="0">
              <a:solidFill>
                <a:schemeClr val="tx2"/>
              </a:solidFill>
              <a:uFill>
                <a:solidFill>
                  <a:srgbClr val="84B819"/>
                </a:solidFill>
              </a:uFill>
              <a:latin typeface="+mn-lt"/>
              <a:ea typeface="Akkurat-Bold"/>
              <a:cs typeface="Arial" panose="020B0604020202020204" pitchFamily="34" charset="0"/>
              <a:sym typeface="Akkurat-Bold"/>
            </a:endParaRPr>
          </a:p>
        </p:txBody>
      </p:sp>
      <p:sp>
        <p:nvSpPr>
          <p:cNvPr id="3" name="Untertitel 2">
            <a:extLst>
              <a:ext uri="{FF2B5EF4-FFF2-40B4-BE49-F238E27FC236}">
                <a16:creationId xmlns:a16="http://schemas.microsoft.com/office/drawing/2014/main" id="{5E804686-9488-A564-C2A9-0B97E26692FC}"/>
              </a:ext>
            </a:extLst>
          </p:cNvPr>
          <p:cNvSpPr>
            <a:spLocks noGrp="1"/>
          </p:cNvSpPr>
          <p:nvPr>
            <p:ph type="subTitle" idx="1"/>
          </p:nvPr>
        </p:nvSpPr>
        <p:spPr>
          <a:xfrm>
            <a:off x="5516880" y="5798820"/>
            <a:ext cx="6530740" cy="1076408"/>
          </a:xfrm>
        </p:spPr>
        <p:txBody>
          <a:bodyPr anchor="t">
            <a:normAutofit fontScale="77500" lnSpcReduction="20000"/>
          </a:bodyPr>
          <a:lstStyle/>
          <a:p>
            <a:pPr algn="r"/>
            <a:endParaRPr lang="de-DE" b="1" dirty="0">
              <a:solidFill>
                <a:schemeClr val="tx2"/>
              </a:solidFill>
              <a:uFill>
                <a:solidFill>
                  <a:srgbClr val="84B819"/>
                </a:solidFill>
              </a:uFill>
              <a:ea typeface="Akkurat-Bold"/>
              <a:cs typeface="Arial" pitchFamily="34" charset="0"/>
              <a:sym typeface="Akkurat-Bold"/>
            </a:endParaRPr>
          </a:p>
          <a:p>
            <a:pPr algn="r"/>
            <a:r>
              <a:rPr lang="de-DE" sz="2800" b="1" dirty="0">
                <a:solidFill>
                  <a:schemeClr val="tx2"/>
                </a:solidFill>
                <a:uFill>
                  <a:solidFill>
                    <a:srgbClr val="84B819"/>
                  </a:solidFill>
                </a:uFill>
                <a:cs typeface="Arial" pitchFamily="34" charset="0"/>
                <a:sym typeface="Akkurat-Bold"/>
              </a:rPr>
              <a:t> </a:t>
            </a:r>
          </a:p>
          <a:p>
            <a:pPr algn="r"/>
            <a:r>
              <a:rPr lang="de-DE" sz="2800" b="1" dirty="0" err="1">
                <a:solidFill>
                  <a:schemeClr val="tx2"/>
                </a:solidFill>
                <a:uFill>
                  <a:solidFill>
                    <a:srgbClr val="84B819"/>
                  </a:solidFill>
                </a:uFill>
                <a:cs typeface="Arial" pitchFamily="34" charset="0"/>
                <a:sym typeface="Akkurat-Bold"/>
              </a:rPr>
              <a:t>February</a:t>
            </a:r>
            <a:r>
              <a:rPr lang="de-DE" sz="2800" b="1" dirty="0">
                <a:solidFill>
                  <a:schemeClr val="tx2"/>
                </a:solidFill>
                <a:uFill>
                  <a:solidFill>
                    <a:srgbClr val="84B819"/>
                  </a:solidFill>
                </a:uFill>
                <a:cs typeface="Arial" pitchFamily="34" charset="0"/>
                <a:sym typeface="Akkurat-Bold"/>
              </a:rPr>
              <a:t> 7, 2025</a:t>
            </a:r>
            <a:endParaRPr lang="en-US" sz="2800" dirty="0">
              <a:solidFill>
                <a:schemeClr val="tx2"/>
              </a:solidFill>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3DE7D6CE-5AAC-3CF6-CCD9-A64A79920E9E}"/>
              </a:ext>
            </a:extLst>
          </p:cNvPr>
          <p:cNvPicPr>
            <a:picLocks noChangeAspect="1"/>
          </p:cNvPicPr>
          <p:nvPr/>
        </p:nvPicPr>
        <p:blipFill rotWithShape="1">
          <a:blip r:embed="rId3"/>
          <a:srcRect t="5208" r="-1" b="2771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feld 5">
            <a:extLst>
              <a:ext uri="{FF2B5EF4-FFF2-40B4-BE49-F238E27FC236}">
                <a16:creationId xmlns:a16="http://schemas.microsoft.com/office/drawing/2014/main" id="{26AC9AA2-A630-3F8B-77FC-9577B3625308}"/>
              </a:ext>
            </a:extLst>
          </p:cNvPr>
          <p:cNvSpPr txBox="1"/>
          <p:nvPr/>
        </p:nvSpPr>
        <p:spPr>
          <a:xfrm>
            <a:off x="0" y="6642546"/>
            <a:ext cx="729234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Source: NASA</a:t>
            </a:r>
          </a:p>
        </p:txBody>
      </p:sp>
      <p:pic>
        <p:nvPicPr>
          <p:cNvPr id="4" name="Picture 3">
            <a:extLst>
              <a:ext uri="{FF2B5EF4-FFF2-40B4-BE49-F238E27FC236}">
                <a16:creationId xmlns:a16="http://schemas.microsoft.com/office/drawing/2014/main" id="{251A5766-9843-872C-7BEA-6F4CDD7BB8B5}"/>
              </a:ext>
            </a:extLst>
          </p:cNvPr>
          <p:cNvPicPr>
            <a:picLocks noChangeAspect="1"/>
          </p:cNvPicPr>
          <p:nvPr/>
        </p:nvPicPr>
        <p:blipFill>
          <a:blip r:embed="rId4"/>
          <a:stretch>
            <a:fillRect/>
          </a:stretch>
        </p:blipFill>
        <p:spPr>
          <a:xfrm>
            <a:off x="9667462" y="110534"/>
            <a:ext cx="937332" cy="280670"/>
          </a:xfrm>
          <a:prstGeom prst="rect">
            <a:avLst/>
          </a:prstGeom>
          <a:noFill/>
        </p:spPr>
      </p:pic>
      <p:pic>
        <p:nvPicPr>
          <p:cNvPr id="8" name="Picture 7" descr="A black and white logo&#10;&#10;Description automatically generated">
            <a:extLst>
              <a:ext uri="{FF2B5EF4-FFF2-40B4-BE49-F238E27FC236}">
                <a16:creationId xmlns:a16="http://schemas.microsoft.com/office/drawing/2014/main" id="{8659823C-E4F7-7F38-0F72-A0F4EF08C3B2}"/>
              </a:ext>
            </a:extLst>
          </p:cNvPr>
          <p:cNvPicPr>
            <a:picLocks noChangeAspect="1"/>
          </p:cNvPicPr>
          <p:nvPr/>
        </p:nvPicPr>
        <p:blipFill>
          <a:blip r:embed="rId5"/>
          <a:stretch>
            <a:fillRect/>
          </a:stretch>
        </p:blipFill>
        <p:spPr>
          <a:xfrm>
            <a:off x="9039168" y="100693"/>
            <a:ext cx="490013" cy="300351"/>
          </a:xfrm>
          <a:prstGeom prst="rect">
            <a:avLst/>
          </a:prstGeom>
        </p:spPr>
      </p:pic>
      <p:pic>
        <p:nvPicPr>
          <p:cNvPr id="11" name="Picture 10">
            <a:extLst>
              <a:ext uri="{FF2B5EF4-FFF2-40B4-BE49-F238E27FC236}">
                <a16:creationId xmlns:a16="http://schemas.microsoft.com/office/drawing/2014/main" id="{BC0E6EA8-BC62-32CC-BF59-92E3C0072434}"/>
              </a:ext>
            </a:extLst>
          </p:cNvPr>
          <p:cNvPicPr>
            <a:picLocks noChangeAspect="1"/>
          </p:cNvPicPr>
          <p:nvPr/>
        </p:nvPicPr>
        <p:blipFill>
          <a:blip r:embed="rId6"/>
          <a:stretch>
            <a:fillRect/>
          </a:stretch>
        </p:blipFill>
        <p:spPr>
          <a:xfrm>
            <a:off x="7148795" y="-45239"/>
            <a:ext cx="1929631" cy="592214"/>
          </a:xfrm>
          <a:prstGeom prst="rect">
            <a:avLst/>
          </a:prstGeom>
        </p:spPr>
      </p:pic>
      <p:sp>
        <p:nvSpPr>
          <p:cNvPr id="5" name="TextBox 4">
            <a:extLst>
              <a:ext uri="{FF2B5EF4-FFF2-40B4-BE49-F238E27FC236}">
                <a16:creationId xmlns:a16="http://schemas.microsoft.com/office/drawing/2014/main" id="{6661A046-4F4B-A9F5-7883-20DCFF6322AC}"/>
              </a:ext>
            </a:extLst>
          </p:cNvPr>
          <p:cNvSpPr txBox="1"/>
          <p:nvPr/>
        </p:nvSpPr>
        <p:spPr>
          <a:xfrm>
            <a:off x="5799889" y="5805046"/>
            <a:ext cx="3052887" cy="1077218"/>
          </a:xfrm>
          <a:prstGeom prst="rect">
            <a:avLst/>
          </a:prstGeom>
          <a:noFill/>
        </p:spPr>
        <p:txBody>
          <a:bodyPr wrap="none" rtlCol="0">
            <a:spAutoFit/>
          </a:bodyPr>
          <a:lstStyle/>
          <a:p>
            <a:r>
              <a:rPr lang="en-DE" sz="1600" dirty="0">
                <a:solidFill>
                  <a:schemeClr val="tx1">
                    <a:lumMod val="85000"/>
                  </a:schemeClr>
                </a:solidFill>
              </a:rPr>
              <a:t>WG reviewer: Dennis Soldin</a:t>
            </a:r>
          </a:p>
          <a:p>
            <a:r>
              <a:rPr lang="en-DE" sz="1600" dirty="0">
                <a:solidFill>
                  <a:schemeClr val="tx1">
                    <a:lumMod val="85000"/>
                  </a:schemeClr>
                </a:solidFill>
              </a:rPr>
              <a:t>Technical reviewer: Karolin Hymon</a:t>
            </a:r>
          </a:p>
          <a:p>
            <a:r>
              <a:rPr lang="en-DE" sz="1600" dirty="0">
                <a:solidFill>
                  <a:schemeClr val="tx1">
                    <a:lumMod val="85000"/>
                  </a:schemeClr>
                </a:solidFill>
              </a:rPr>
              <a:t>Wiki: </a:t>
            </a:r>
            <a:r>
              <a:rPr lang="en-GB" sz="1600" dirty="0">
                <a:solidFill>
                  <a:schemeClr val="tx1">
                    <a:lumMod val="85000"/>
                  </a:schemeClr>
                </a:solidFill>
                <a:hlinkClick r:id="rId7">
                  <a:extLst>
                    <a:ext uri="{A12FA001-AC4F-418D-AE19-62706E023703}">
                      <ahyp:hlinkClr xmlns:ahyp="http://schemas.microsoft.com/office/drawing/2018/hyperlinkcolor" val="tx"/>
                    </a:ext>
                  </a:extLst>
                </a:hlinkClick>
              </a:rPr>
              <a:t>prompt wiki</a:t>
            </a:r>
            <a:endParaRPr lang="en-GB" sz="1600" dirty="0">
              <a:solidFill>
                <a:schemeClr val="tx1">
                  <a:lumMod val="85000"/>
                </a:schemeClr>
              </a:solidFill>
            </a:endParaRPr>
          </a:p>
          <a:p>
            <a:r>
              <a:rPr lang="en-DE" sz="1600" dirty="0">
                <a:solidFill>
                  <a:schemeClr val="tx1">
                    <a:lumMod val="85000"/>
                  </a:schemeClr>
                </a:solidFill>
              </a:rPr>
              <a:t>Last update: </a:t>
            </a:r>
            <a:r>
              <a:rPr lang="en-DE" sz="1600" dirty="0">
                <a:solidFill>
                  <a:schemeClr val="tx1">
                    <a:lumMod val="85000"/>
                  </a:schemeClr>
                </a:solidFill>
                <a:hlinkClick r:id="rId8">
                  <a:extLst>
                    <a:ext uri="{A12FA001-AC4F-418D-AE19-62706E023703}">
                      <ahyp:hlinkClr xmlns:ahyp="http://schemas.microsoft.com/office/drawing/2018/hyperlinkcolor" val="tx"/>
                    </a:ext>
                  </a:extLst>
                </a:hlinkClick>
              </a:rPr>
              <a:t>madison_talk</a:t>
            </a:r>
            <a:endParaRPr lang="en-DE" sz="1600" dirty="0">
              <a:solidFill>
                <a:schemeClr val="tx1">
                  <a:lumMod val="85000"/>
                </a:schemeClr>
              </a:solidFill>
            </a:endParaRPr>
          </a:p>
        </p:txBody>
      </p:sp>
      <p:sp>
        <p:nvSpPr>
          <p:cNvPr id="9" name="TextBox 8">
            <a:extLst>
              <a:ext uri="{FF2B5EF4-FFF2-40B4-BE49-F238E27FC236}">
                <a16:creationId xmlns:a16="http://schemas.microsoft.com/office/drawing/2014/main" id="{36125322-E516-6BE9-3332-39C4E3C76BF5}"/>
              </a:ext>
            </a:extLst>
          </p:cNvPr>
          <p:cNvSpPr txBox="1"/>
          <p:nvPr/>
        </p:nvSpPr>
        <p:spPr>
          <a:xfrm>
            <a:off x="11058247" y="5906137"/>
            <a:ext cx="989373" cy="430887"/>
          </a:xfrm>
          <a:prstGeom prst="rect">
            <a:avLst/>
          </a:prstGeom>
          <a:noFill/>
        </p:spPr>
        <p:txBody>
          <a:bodyPr wrap="none" rtlCol="0">
            <a:spAutoFit/>
          </a:bodyPr>
          <a:lstStyle/>
          <a:p>
            <a:r>
              <a:rPr lang="en-DE" sz="2200" dirty="0">
                <a:solidFill>
                  <a:schemeClr val="tx1">
                    <a:lumMod val="85000"/>
                  </a:schemeClr>
                </a:solidFill>
              </a:rPr>
              <a:t>CR-Call</a:t>
            </a:r>
            <a:endParaRPr lang="en-DE" sz="2200" dirty="0">
              <a:solidFill>
                <a:schemeClr val="tx2">
                  <a:lumMod val="90000"/>
                </a:schemeClr>
              </a:solidFill>
            </a:endParaRPr>
          </a:p>
        </p:txBody>
      </p:sp>
    </p:spTree>
    <p:extLst>
      <p:ext uri="{BB962C8B-B14F-4D97-AF65-F5344CB8AC3E}">
        <p14:creationId xmlns:p14="http://schemas.microsoft.com/office/powerpoint/2010/main" val="18126891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B7C49-0A70-9114-2F57-B916684E73D1}"/>
              </a:ext>
            </a:extLst>
          </p:cNvPr>
          <p:cNvSpPr>
            <a:spLocks noGrp="1"/>
          </p:cNvSpPr>
          <p:nvPr>
            <p:ph type="title"/>
          </p:nvPr>
        </p:nvSpPr>
        <p:spPr/>
        <p:txBody>
          <a:bodyPr/>
          <a:lstStyle/>
          <a:p>
            <a:r>
              <a:rPr lang="en-DE" dirty="0"/>
              <a:t>Muon Flux at Surface</a:t>
            </a:r>
          </a:p>
        </p:txBody>
      </p:sp>
      <p:sp>
        <p:nvSpPr>
          <p:cNvPr id="4" name="Date Placeholder 3">
            <a:extLst>
              <a:ext uri="{FF2B5EF4-FFF2-40B4-BE49-F238E27FC236}">
                <a16:creationId xmlns:a16="http://schemas.microsoft.com/office/drawing/2014/main" id="{F8AD865C-08FC-4F52-F0CE-28AC58FBAD8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AF7B168-8D91-901E-2B71-50F05B0A48FB}"/>
              </a:ext>
            </a:extLst>
          </p:cNvPr>
          <p:cNvSpPr>
            <a:spLocks noGrp="1"/>
          </p:cNvSpPr>
          <p:nvPr>
            <p:ph type="sldNum" sz="quarter" idx="12"/>
          </p:nvPr>
        </p:nvSpPr>
        <p:spPr/>
        <p:txBody>
          <a:bodyPr/>
          <a:lstStyle/>
          <a:p>
            <a:fld id="{CD8304E6-5469-594D-85BC-E468E92D2243}" type="slidenum">
              <a:rPr lang="en-US" smtClean="0"/>
              <a:t>10</a:t>
            </a:fld>
            <a:endParaRPr lang="en-US"/>
          </a:p>
        </p:txBody>
      </p:sp>
      <p:pic>
        <p:nvPicPr>
          <p:cNvPr id="7" name="Picture 6">
            <a:extLst>
              <a:ext uri="{FF2B5EF4-FFF2-40B4-BE49-F238E27FC236}">
                <a16:creationId xmlns:a16="http://schemas.microsoft.com/office/drawing/2014/main" id="{89269601-CF8D-9586-1284-71DF3B79F68A}"/>
              </a:ext>
            </a:extLst>
          </p:cNvPr>
          <p:cNvPicPr>
            <a:picLocks noChangeAspect="1"/>
          </p:cNvPicPr>
          <p:nvPr/>
        </p:nvPicPr>
        <p:blipFill>
          <a:blip r:embed="rId2"/>
          <a:stretch>
            <a:fillRect/>
          </a:stretch>
        </p:blipFill>
        <p:spPr>
          <a:xfrm>
            <a:off x="6074922" y="1666747"/>
            <a:ext cx="5971568" cy="4510216"/>
          </a:xfrm>
          <a:prstGeom prst="rect">
            <a:avLst/>
          </a:prstGeom>
        </p:spPr>
      </p:pic>
      <p:pic>
        <p:nvPicPr>
          <p:cNvPr id="8" name="Picture 7">
            <a:extLst>
              <a:ext uri="{FF2B5EF4-FFF2-40B4-BE49-F238E27FC236}">
                <a16:creationId xmlns:a16="http://schemas.microsoft.com/office/drawing/2014/main" id="{C8A79F76-F639-F25F-AEB2-85C42595053D}"/>
              </a:ext>
            </a:extLst>
          </p:cNvPr>
          <p:cNvPicPr>
            <a:picLocks noChangeAspect="1"/>
          </p:cNvPicPr>
          <p:nvPr/>
        </p:nvPicPr>
        <p:blipFill>
          <a:blip r:embed="rId3"/>
          <a:stretch>
            <a:fillRect/>
          </a:stretch>
        </p:blipFill>
        <p:spPr>
          <a:xfrm>
            <a:off x="0" y="1719313"/>
            <a:ext cx="5971569" cy="4457650"/>
          </a:xfrm>
          <a:prstGeom prst="rect">
            <a:avLst/>
          </a:prstGeom>
        </p:spPr>
      </p:pic>
    </p:spTree>
    <p:extLst>
      <p:ext uri="{BB962C8B-B14F-4D97-AF65-F5344CB8AC3E}">
        <p14:creationId xmlns:p14="http://schemas.microsoft.com/office/powerpoint/2010/main" val="3097363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6A2EA-3976-F518-F965-C571ED5773D8}"/>
              </a:ext>
            </a:extLst>
          </p:cNvPr>
          <p:cNvSpPr>
            <a:spLocks noGrp="1"/>
          </p:cNvSpPr>
          <p:nvPr>
            <p:ph type="ctrTitle"/>
          </p:nvPr>
        </p:nvSpPr>
        <p:spPr/>
        <p:txBody>
          <a:bodyPr/>
          <a:lstStyle/>
          <a:p>
            <a:r>
              <a:rPr lang="en-DE" dirty="0"/>
              <a:t>Ice Systematics</a:t>
            </a:r>
          </a:p>
        </p:txBody>
      </p:sp>
      <p:sp>
        <p:nvSpPr>
          <p:cNvPr id="3" name="Subtitle 2">
            <a:extLst>
              <a:ext uri="{FF2B5EF4-FFF2-40B4-BE49-F238E27FC236}">
                <a16:creationId xmlns:a16="http://schemas.microsoft.com/office/drawing/2014/main" id="{544E6F59-53B4-6B88-0E9C-0EC105051D24}"/>
              </a:ext>
            </a:extLst>
          </p:cNvPr>
          <p:cNvSpPr>
            <a:spLocks noGrp="1"/>
          </p:cNvSpPr>
          <p:nvPr>
            <p:ph type="subTitle" idx="1"/>
          </p:nvPr>
        </p:nvSpPr>
        <p:spPr>
          <a:xfrm>
            <a:off x="1524000" y="3602039"/>
            <a:ext cx="9144000" cy="2387600"/>
          </a:xfrm>
        </p:spPr>
        <p:txBody>
          <a:bodyPr>
            <a:normAutofit fontScale="77500" lnSpcReduction="20000"/>
          </a:bodyPr>
          <a:lstStyle/>
          <a:p>
            <a:r>
              <a:rPr lang="en-DE" sz="2800" dirty="0"/>
              <a:t>Snowstorm</a:t>
            </a:r>
          </a:p>
          <a:p>
            <a:endParaRPr lang="en-DE" sz="2800" dirty="0"/>
          </a:p>
          <a:p>
            <a:pPr marL="457200" indent="-457200">
              <a:buFont typeface="+mj-lt"/>
              <a:buAutoNum type="arabicPeriod"/>
            </a:pPr>
            <a:r>
              <a:rPr lang="en-DE" dirty="0"/>
              <a:t>Scattering</a:t>
            </a:r>
          </a:p>
          <a:p>
            <a:pPr marL="457200" indent="-457200">
              <a:buFont typeface="+mj-lt"/>
              <a:buAutoNum type="arabicPeriod"/>
            </a:pPr>
            <a:r>
              <a:rPr lang="en-DE" dirty="0"/>
              <a:t>Absorption</a:t>
            </a:r>
          </a:p>
          <a:p>
            <a:pPr marL="457200" indent="-457200">
              <a:buFont typeface="+mj-lt"/>
              <a:buAutoNum type="arabicPeriod"/>
            </a:pPr>
            <a:r>
              <a:rPr lang="en-DE" dirty="0"/>
              <a:t>DOMEfficiency</a:t>
            </a:r>
          </a:p>
          <a:p>
            <a:pPr marL="457200" indent="-457200">
              <a:buFont typeface="+mj-lt"/>
              <a:buAutoNum type="arabicPeriod"/>
            </a:pPr>
            <a:r>
              <a:rPr lang="en-DE" dirty="0"/>
              <a:t>Hole Ice Forward p0</a:t>
            </a:r>
          </a:p>
          <a:p>
            <a:pPr marL="457200" indent="-457200">
              <a:buFont typeface="+mj-lt"/>
              <a:buAutoNum type="arabicPeriod"/>
            </a:pPr>
            <a:r>
              <a:rPr lang="en-DE" dirty="0"/>
              <a:t>Hole Ice Forward p1</a:t>
            </a:r>
          </a:p>
        </p:txBody>
      </p:sp>
      <p:sp>
        <p:nvSpPr>
          <p:cNvPr id="4" name="Date Placeholder 3">
            <a:extLst>
              <a:ext uri="{FF2B5EF4-FFF2-40B4-BE49-F238E27FC236}">
                <a16:creationId xmlns:a16="http://schemas.microsoft.com/office/drawing/2014/main" id="{813E235B-88F0-69B8-84E0-A327405878D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25B210-71B1-F847-59A8-061D56B1C5C9}"/>
              </a:ext>
            </a:extLst>
          </p:cNvPr>
          <p:cNvSpPr>
            <a:spLocks noGrp="1"/>
          </p:cNvSpPr>
          <p:nvPr>
            <p:ph type="sldNum" sz="quarter" idx="12"/>
          </p:nvPr>
        </p:nvSpPr>
        <p:spPr/>
        <p:txBody>
          <a:bodyPr/>
          <a:lstStyle/>
          <a:p>
            <a:fld id="{CD8304E6-5469-594D-85BC-E468E92D2243}" type="slidenum">
              <a:rPr lang="en-US" smtClean="0"/>
              <a:t>11</a:t>
            </a:fld>
            <a:endParaRPr lang="en-US"/>
          </a:p>
        </p:txBody>
      </p:sp>
    </p:spTree>
    <p:extLst>
      <p:ext uri="{BB962C8B-B14F-4D97-AF65-F5344CB8AC3E}">
        <p14:creationId xmlns:p14="http://schemas.microsoft.com/office/powerpoint/2010/main" val="3125920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60A1-9EFD-EB5F-11F7-AE5F5B78EA0E}"/>
              </a:ext>
            </a:extLst>
          </p:cNvPr>
          <p:cNvSpPr>
            <a:spLocks noGrp="1"/>
          </p:cNvSpPr>
          <p:nvPr>
            <p:ph type="title"/>
          </p:nvPr>
        </p:nvSpPr>
        <p:spPr/>
        <p:txBody>
          <a:bodyPr/>
          <a:lstStyle/>
          <a:p>
            <a:r>
              <a:rPr lang="en-DE" dirty="0"/>
              <a:t>Systematics Impact on Muon Energy at Entry (Proxy)</a:t>
            </a:r>
          </a:p>
        </p:txBody>
      </p:sp>
      <p:pic>
        <p:nvPicPr>
          <p:cNvPr id="7" name="Content Placeholder 6" descr="A graph of energy and energy&#10;&#10;AI-generated content may be incorrect.">
            <a:extLst>
              <a:ext uri="{FF2B5EF4-FFF2-40B4-BE49-F238E27FC236}">
                <a16:creationId xmlns:a16="http://schemas.microsoft.com/office/drawing/2014/main" id="{D55AE932-3261-C0FF-0F50-DEB355118F2D}"/>
              </a:ext>
            </a:extLst>
          </p:cNvPr>
          <p:cNvPicPr>
            <a:picLocks noGrp="1" noChangeAspect="1"/>
          </p:cNvPicPr>
          <p:nvPr>
            <p:ph idx="1"/>
          </p:nvPr>
        </p:nvPicPr>
        <p:blipFill>
          <a:blip r:embed="rId2"/>
          <a:stretch>
            <a:fillRect/>
          </a:stretch>
        </p:blipFill>
        <p:spPr>
          <a:xfrm>
            <a:off x="7079417" y="3912176"/>
            <a:ext cx="3998536" cy="2945824"/>
          </a:xfrm>
        </p:spPr>
      </p:pic>
      <p:sp>
        <p:nvSpPr>
          <p:cNvPr id="4" name="Date Placeholder 3">
            <a:extLst>
              <a:ext uri="{FF2B5EF4-FFF2-40B4-BE49-F238E27FC236}">
                <a16:creationId xmlns:a16="http://schemas.microsoft.com/office/drawing/2014/main" id="{9A1A1B94-C4C8-A1E3-980F-CDDE5E2A24B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F47D051-E192-9CDD-7EFE-070E5FF55F48}"/>
              </a:ext>
            </a:extLst>
          </p:cNvPr>
          <p:cNvSpPr>
            <a:spLocks noGrp="1"/>
          </p:cNvSpPr>
          <p:nvPr>
            <p:ph type="sldNum" sz="quarter" idx="12"/>
          </p:nvPr>
        </p:nvSpPr>
        <p:spPr/>
        <p:txBody>
          <a:bodyPr/>
          <a:lstStyle/>
          <a:p>
            <a:fld id="{CD8304E6-5469-594D-85BC-E468E92D2243}" type="slidenum">
              <a:rPr lang="en-US" smtClean="0"/>
              <a:t>12</a:t>
            </a:fld>
            <a:endParaRPr lang="en-US"/>
          </a:p>
        </p:txBody>
      </p:sp>
      <p:pic>
        <p:nvPicPr>
          <p:cNvPr id="9" name="Picture 8" descr="A graph of a graph with numbers and a chart of data&#10;&#10;AI-generated content may be incorrect.">
            <a:extLst>
              <a:ext uri="{FF2B5EF4-FFF2-40B4-BE49-F238E27FC236}">
                <a16:creationId xmlns:a16="http://schemas.microsoft.com/office/drawing/2014/main" id="{8A818AB4-A5CF-E95E-D08E-EC49AEA15447}"/>
              </a:ext>
            </a:extLst>
          </p:cNvPr>
          <p:cNvPicPr>
            <a:picLocks noChangeAspect="1"/>
          </p:cNvPicPr>
          <p:nvPr/>
        </p:nvPicPr>
        <p:blipFill>
          <a:blip r:embed="rId3"/>
          <a:stretch>
            <a:fillRect/>
          </a:stretch>
        </p:blipFill>
        <p:spPr>
          <a:xfrm>
            <a:off x="2982685" y="3912176"/>
            <a:ext cx="3998536" cy="2945824"/>
          </a:xfrm>
          <a:prstGeom prst="rect">
            <a:avLst/>
          </a:prstGeom>
        </p:spPr>
      </p:pic>
      <p:pic>
        <p:nvPicPr>
          <p:cNvPr id="11" name="Picture 10" descr="A graph of energy and data&#10;&#10;AI-generated content may be incorrect.">
            <a:extLst>
              <a:ext uri="{FF2B5EF4-FFF2-40B4-BE49-F238E27FC236}">
                <a16:creationId xmlns:a16="http://schemas.microsoft.com/office/drawing/2014/main" id="{CB26853E-D117-795A-F4F3-8ECA42A9FF32}"/>
              </a:ext>
            </a:extLst>
          </p:cNvPr>
          <p:cNvPicPr>
            <a:picLocks noChangeAspect="1"/>
          </p:cNvPicPr>
          <p:nvPr/>
        </p:nvPicPr>
        <p:blipFill>
          <a:blip r:embed="rId4"/>
          <a:stretch>
            <a:fillRect/>
          </a:stretch>
        </p:blipFill>
        <p:spPr>
          <a:xfrm>
            <a:off x="1" y="938188"/>
            <a:ext cx="3998534" cy="2945823"/>
          </a:xfrm>
          <a:prstGeom prst="rect">
            <a:avLst/>
          </a:prstGeom>
        </p:spPr>
      </p:pic>
      <p:pic>
        <p:nvPicPr>
          <p:cNvPr id="13" name="Picture 12" descr="A graph with numbers and text&#10;&#10;AI-generated content may be incorrect.">
            <a:extLst>
              <a:ext uri="{FF2B5EF4-FFF2-40B4-BE49-F238E27FC236}">
                <a16:creationId xmlns:a16="http://schemas.microsoft.com/office/drawing/2014/main" id="{0CDCF330-F954-5704-06EF-DE79558D9340}"/>
              </a:ext>
            </a:extLst>
          </p:cNvPr>
          <p:cNvPicPr>
            <a:picLocks noChangeAspect="1"/>
          </p:cNvPicPr>
          <p:nvPr/>
        </p:nvPicPr>
        <p:blipFill>
          <a:blip r:embed="rId5"/>
          <a:stretch>
            <a:fillRect/>
          </a:stretch>
        </p:blipFill>
        <p:spPr>
          <a:xfrm>
            <a:off x="8091409" y="940926"/>
            <a:ext cx="3994818" cy="2943085"/>
          </a:xfrm>
          <a:prstGeom prst="rect">
            <a:avLst/>
          </a:prstGeom>
        </p:spPr>
      </p:pic>
      <p:pic>
        <p:nvPicPr>
          <p:cNvPr id="15" name="Picture 14" descr="A graph of a mountain with numbers and a chart of data&#10;&#10;AI-generated content may be incorrect.">
            <a:extLst>
              <a:ext uri="{FF2B5EF4-FFF2-40B4-BE49-F238E27FC236}">
                <a16:creationId xmlns:a16="http://schemas.microsoft.com/office/drawing/2014/main" id="{9B19032B-6EA0-D30D-E6BF-78B84EAA3989}"/>
              </a:ext>
            </a:extLst>
          </p:cNvPr>
          <p:cNvPicPr>
            <a:picLocks noChangeAspect="1"/>
          </p:cNvPicPr>
          <p:nvPr/>
        </p:nvPicPr>
        <p:blipFill>
          <a:blip r:embed="rId6"/>
          <a:stretch>
            <a:fillRect/>
          </a:stretch>
        </p:blipFill>
        <p:spPr>
          <a:xfrm>
            <a:off x="4045704" y="938188"/>
            <a:ext cx="3998536" cy="2945824"/>
          </a:xfrm>
          <a:prstGeom prst="rect">
            <a:avLst/>
          </a:prstGeom>
        </p:spPr>
      </p:pic>
      <p:sp>
        <p:nvSpPr>
          <p:cNvPr id="16" name="TextBox 15">
            <a:extLst>
              <a:ext uri="{FF2B5EF4-FFF2-40B4-BE49-F238E27FC236}">
                <a16:creationId xmlns:a16="http://schemas.microsoft.com/office/drawing/2014/main" id="{48ABC798-C7DA-7133-D2E6-5CFB891DF356}"/>
              </a:ext>
            </a:extLst>
          </p:cNvPr>
          <p:cNvSpPr txBox="1"/>
          <p:nvPr/>
        </p:nvSpPr>
        <p:spPr>
          <a:xfrm>
            <a:off x="76200" y="4372717"/>
            <a:ext cx="2713179" cy="954107"/>
          </a:xfrm>
          <a:prstGeom prst="rect">
            <a:avLst/>
          </a:prstGeom>
          <a:noFill/>
        </p:spPr>
        <p:txBody>
          <a:bodyPr wrap="none" rtlCol="0">
            <a:spAutoFit/>
          </a:bodyPr>
          <a:lstStyle/>
          <a:p>
            <a:pPr marL="285750" indent="-285750">
              <a:buFont typeface="Arial" panose="020B0604020202020204" pitchFamily="34" charset="0"/>
              <a:buChar char="•"/>
            </a:pPr>
            <a:r>
              <a:rPr lang="en-GB" sz="1400" dirty="0"/>
              <a:t>D</a:t>
            </a:r>
            <a:r>
              <a:rPr lang="en-DE" sz="1400" dirty="0"/>
              <a:t>ivide systematic range into </a:t>
            </a:r>
            <a:br>
              <a:rPr lang="en-DE" sz="1400" dirty="0"/>
            </a:br>
            <a:r>
              <a:rPr lang="en-DE" sz="1400" dirty="0"/>
              <a:t>5 equidistant bins</a:t>
            </a:r>
          </a:p>
          <a:p>
            <a:pPr marL="285750" indent="-285750">
              <a:buFont typeface="Arial" panose="020B0604020202020204" pitchFamily="34" charset="0"/>
              <a:buChar char="•"/>
            </a:pPr>
            <a:r>
              <a:rPr lang="en-DE" sz="1400" dirty="0"/>
              <a:t>Largest impact by </a:t>
            </a:r>
            <a:br>
              <a:rPr lang="en-DE" sz="1400" dirty="0"/>
            </a:br>
            <a:r>
              <a:rPr lang="en-DE" sz="1400" dirty="0"/>
              <a:t>DOMEfficiency and Absorption</a:t>
            </a:r>
          </a:p>
        </p:txBody>
      </p:sp>
    </p:spTree>
    <p:extLst>
      <p:ext uri="{BB962C8B-B14F-4D97-AF65-F5344CB8AC3E}">
        <p14:creationId xmlns:p14="http://schemas.microsoft.com/office/powerpoint/2010/main" val="2557550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25D07-9B30-E9E8-C6C2-A6AB00A90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C01C5E-5F7B-1D98-1564-76C17CD47C76}"/>
              </a:ext>
            </a:extLst>
          </p:cNvPr>
          <p:cNvSpPr>
            <a:spLocks noGrp="1"/>
          </p:cNvSpPr>
          <p:nvPr>
            <p:ph type="title"/>
          </p:nvPr>
        </p:nvSpPr>
        <p:spPr/>
        <p:txBody>
          <a:bodyPr/>
          <a:lstStyle/>
          <a:p>
            <a:r>
              <a:rPr lang="en-DE" dirty="0"/>
              <a:t>Systematics Impact on Muon Energy at Surface (Target)</a:t>
            </a:r>
          </a:p>
        </p:txBody>
      </p:sp>
      <p:sp>
        <p:nvSpPr>
          <p:cNvPr id="4" name="Date Placeholder 3">
            <a:extLst>
              <a:ext uri="{FF2B5EF4-FFF2-40B4-BE49-F238E27FC236}">
                <a16:creationId xmlns:a16="http://schemas.microsoft.com/office/drawing/2014/main" id="{23F7872E-7831-ADEE-8E87-89F0B4F9201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01D86CA-36C1-FBF0-A5BA-D79AF94E8628}"/>
              </a:ext>
            </a:extLst>
          </p:cNvPr>
          <p:cNvSpPr>
            <a:spLocks noGrp="1"/>
          </p:cNvSpPr>
          <p:nvPr>
            <p:ph type="sldNum" sz="quarter" idx="12"/>
          </p:nvPr>
        </p:nvSpPr>
        <p:spPr/>
        <p:txBody>
          <a:bodyPr/>
          <a:lstStyle/>
          <a:p>
            <a:fld id="{CD8304E6-5469-594D-85BC-E468E92D2243}" type="slidenum">
              <a:rPr lang="en-US" smtClean="0"/>
              <a:t>13</a:t>
            </a:fld>
            <a:endParaRPr lang="en-US"/>
          </a:p>
        </p:txBody>
      </p:sp>
      <p:sp>
        <p:nvSpPr>
          <p:cNvPr id="16" name="TextBox 15">
            <a:extLst>
              <a:ext uri="{FF2B5EF4-FFF2-40B4-BE49-F238E27FC236}">
                <a16:creationId xmlns:a16="http://schemas.microsoft.com/office/drawing/2014/main" id="{7D5EE45D-A30E-7C89-0BC4-8197A699D963}"/>
              </a:ext>
            </a:extLst>
          </p:cNvPr>
          <p:cNvSpPr txBox="1"/>
          <p:nvPr/>
        </p:nvSpPr>
        <p:spPr>
          <a:xfrm>
            <a:off x="76200" y="4372717"/>
            <a:ext cx="2713179" cy="954107"/>
          </a:xfrm>
          <a:prstGeom prst="rect">
            <a:avLst/>
          </a:prstGeom>
          <a:noFill/>
        </p:spPr>
        <p:txBody>
          <a:bodyPr wrap="none" rtlCol="0">
            <a:spAutoFit/>
          </a:bodyPr>
          <a:lstStyle/>
          <a:p>
            <a:pPr marL="285750" indent="-285750">
              <a:buFont typeface="Arial" panose="020B0604020202020204" pitchFamily="34" charset="0"/>
              <a:buChar char="•"/>
            </a:pPr>
            <a:r>
              <a:rPr lang="en-GB" sz="1400" dirty="0"/>
              <a:t>D</a:t>
            </a:r>
            <a:r>
              <a:rPr lang="en-DE" sz="1400" dirty="0"/>
              <a:t>ivide systematic range into </a:t>
            </a:r>
            <a:br>
              <a:rPr lang="en-DE" sz="1400" dirty="0"/>
            </a:br>
            <a:r>
              <a:rPr lang="en-DE" sz="1400" dirty="0"/>
              <a:t>5 equidistant bins</a:t>
            </a:r>
          </a:p>
          <a:p>
            <a:pPr marL="285750" indent="-285750">
              <a:buFont typeface="Arial" panose="020B0604020202020204" pitchFamily="34" charset="0"/>
              <a:buChar char="•"/>
            </a:pPr>
            <a:r>
              <a:rPr lang="en-DE" sz="1400" dirty="0"/>
              <a:t>Largest impact by </a:t>
            </a:r>
            <a:br>
              <a:rPr lang="en-DE" sz="1400" dirty="0"/>
            </a:br>
            <a:r>
              <a:rPr lang="en-DE" sz="1400" dirty="0"/>
              <a:t>DOMEfficiency and Absorption</a:t>
            </a:r>
          </a:p>
        </p:txBody>
      </p:sp>
      <p:pic>
        <p:nvPicPr>
          <p:cNvPr id="6" name="Picture 5" descr="A graph of different colored squares&#10;&#10;AI-generated content may be incorrect.">
            <a:extLst>
              <a:ext uri="{FF2B5EF4-FFF2-40B4-BE49-F238E27FC236}">
                <a16:creationId xmlns:a16="http://schemas.microsoft.com/office/drawing/2014/main" id="{FCA9DD40-B160-FCE0-53E4-2E3B740EE8DF}"/>
              </a:ext>
            </a:extLst>
          </p:cNvPr>
          <p:cNvPicPr>
            <a:picLocks noChangeAspect="1"/>
          </p:cNvPicPr>
          <p:nvPr/>
        </p:nvPicPr>
        <p:blipFill>
          <a:blip r:embed="rId2"/>
          <a:stretch>
            <a:fillRect/>
          </a:stretch>
        </p:blipFill>
        <p:spPr>
          <a:xfrm>
            <a:off x="6981221" y="3898341"/>
            <a:ext cx="3998537" cy="2945825"/>
          </a:xfrm>
          <a:prstGeom prst="rect">
            <a:avLst/>
          </a:prstGeom>
        </p:spPr>
      </p:pic>
      <p:pic>
        <p:nvPicPr>
          <p:cNvPr id="14" name="Picture 13" descr="A graph of different types of snow&#10;&#10;AI-generated content may be incorrect.">
            <a:extLst>
              <a:ext uri="{FF2B5EF4-FFF2-40B4-BE49-F238E27FC236}">
                <a16:creationId xmlns:a16="http://schemas.microsoft.com/office/drawing/2014/main" id="{EF91FABC-CD83-36AB-B418-8D2423181451}"/>
              </a:ext>
            </a:extLst>
          </p:cNvPr>
          <p:cNvPicPr>
            <a:picLocks noChangeAspect="1"/>
          </p:cNvPicPr>
          <p:nvPr/>
        </p:nvPicPr>
        <p:blipFill>
          <a:blip r:embed="rId3"/>
          <a:stretch>
            <a:fillRect/>
          </a:stretch>
        </p:blipFill>
        <p:spPr>
          <a:xfrm>
            <a:off x="3014150" y="3898340"/>
            <a:ext cx="3998539" cy="2945826"/>
          </a:xfrm>
          <a:prstGeom prst="rect">
            <a:avLst/>
          </a:prstGeom>
        </p:spPr>
      </p:pic>
      <p:sp>
        <p:nvSpPr>
          <p:cNvPr id="9" name="TextBox 8">
            <a:extLst>
              <a:ext uri="{FF2B5EF4-FFF2-40B4-BE49-F238E27FC236}">
                <a16:creationId xmlns:a16="http://schemas.microsoft.com/office/drawing/2014/main" id="{5D935973-40BE-D350-C0FD-BAED171870EF}"/>
              </a:ext>
            </a:extLst>
          </p:cNvPr>
          <p:cNvSpPr txBox="1"/>
          <p:nvPr/>
        </p:nvSpPr>
        <p:spPr>
          <a:xfrm>
            <a:off x="337457" y="2634343"/>
            <a:ext cx="184731" cy="369332"/>
          </a:xfrm>
          <a:prstGeom prst="rect">
            <a:avLst/>
          </a:prstGeom>
          <a:noFill/>
        </p:spPr>
        <p:txBody>
          <a:bodyPr wrap="none" rtlCol="0">
            <a:spAutoFit/>
          </a:bodyPr>
          <a:lstStyle/>
          <a:p>
            <a:endParaRPr lang="en-DE" dirty="0"/>
          </a:p>
        </p:txBody>
      </p:sp>
      <p:pic>
        <p:nvPicPr>
          <p:cNvPr id="12" name="Picture 11" descr="A graph with numbers and text&#10;&#10;AI-generated content may be incorrect.">
            <a:extLst>
              <a:ext uri="{FF2B5EF4-FFF2-40B4-BE49-F238E27FC236}">
                <a16:creationId xmlns:a16="http://schemas.microsoft.com/office/drawing/2014/main" id="{E8865E6E-8EED-DFD1-DA19-67646327BA79}"/>
              </a:ext>
            </a:extLst>
          </p:cNvPr>
          <p:cNvPicPr>
            <a:picLocks noChangeAspect="1"/>
          </p:cNvPicPr>
          <p:nvPr/>
        </p:nvPicPr>
        <p:blipFill>
          <a:blip r:embed="rId4"/>
          <a:stretch>
            <a:fillRect/>
          </a:stretch>
        </p:blipFill>
        <p:spPr>
          <a:xfrm>
            <a:off x="8047950" y="938185"/>
            <a:ext cx="3998540" cy="2945827"/>
          </a:xfrm>
          <a:prstGeom prst="rect">
            <a:avLst/>
          </a:prstGeom>
        </p:spPr>
      </p:pic>
      <p:pic>
        <p:nvPicPr>
          <p:cNvPr id="19" name="Picture 18" descr="A graph of a number of data&#10;&#10;AI-generated content may be incorrect.">
            <a:extLst>
              <a:ext uri="{FF2B5EF4-FFF2-40B4-BE49-F238E27FC236}">
                <a16:creationId xmlns:a16="http://schemas.microsoft.com/office/drawing/2014/main" id="{D0AB7364-922F-7308-B93B-0227169DDBC3}"/>
              </a:ext>
            </a:extLst>
          </p:cNvPr>
          <p:cNvPicPr>
            <a:picLocks noChangeAspect="1"/>
          </p:cNvPicPr>
          <p:nvPr/>
        </p:nvPicPr>
        <p:blipFill>
          <a:blip r:embed="rId5"/>
          <a:stretch>
            <a:fillRect/>
          </a:stretch>
        </p:blipFill>
        <p:spPr>
          <a:xfrm>
            <a:off x="0" y="938185"/>
            <a:ext cx="3998536" cy="2945824"/>
          </a:xfrm>
          <a:prstGeom prst="rect">
            <a:avLst/>
          </a:prstGeom>
        </p:spPr>
      </p:pic>
      <p:pic>
        <p:nvPicPr>
          <p:cNvPr id="21" name="Picture 20" descr="A graph of different colored lines&#10;&#10;AI-generated content may be incorrect.">
            <a:extLst>
              <a:ext uri="{FF2B5EF4-FFF2-40B4-BE49-F238E27FC236}">
                <a16:creationId xmlns:a16="http://schemas.microsoft.com/office/drawing/2014/main" id="{4A125658-FD68-CF05-8E26-8E6584A3596E}"/>
              </a:ext>
            </a:extLst>
          </p:cNvPr>
          <p:cNvPicPr>
            <a:picLocks noChangeAspect="1"/>
          </p:cNvPicPr>
          <p:nvPr/>
        </p:nvPicPr>
        <p:blipFill>
          <a:blip r:embed="rId6"/>
          <a:stretch>
            <a:fillRect/>
          </a:stretch>
        </p:blipFill>
        <p:spPr>
          <a:xfrm>
            <a:off x="4023372" y="936465"/>
            <a:ext cx="4000871" cy="2947544"/>
          </a:xfrm>
          <a:prstGeom prst="rect">
            <a:avLst/>
          </a:prstGeom>
        </p:spPr>
      </p:pic>
    </p:spTree>
    <p:extLst>
      <p:ext uri="{BB962C8B-B14F-4D97-AF65-F5344CB8AC3E}">
        <p14:creationId xmlns:p14="http://schemas.microsoft.com/office/powerpoint/2010/main" val="1661964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ED874-0AC5-157A-BE30-82BF162F38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15E49-BFFD-D0F5-AF60-D82835BD4822}"/>
              </a:ext>
            </a:extLst>
          </p:cNvPr>
          <p:cNvSpPr>
            <a:spLocks noGrp="1"/>
          </p:cNvSpPr>
          <p:nvPr>
            <p:ph type="title"/>
          </p:nvPr>
        </p:nvSpPr>
        <p:spPr/>
        <p:txBody>
          <a:bodyPr/>
          <a:lstStyle/>
          <a:p>
            <a:r>
              <a:rPr lang="en-DE" dirty="0"/>
              <a:t>Chi2 Test: Muon Energy at Entry (Proxy) </a:t>
            </a:r>
          </a:p>
        </p:txBody>
      </p:sp>
      <p:sp>
        <p:nvSpPr>
          <p:cNvPr id="4" name="Date Placeholder 3">
            <a:extLst>
              <a:ext uri="{FF2B5EF4-FFF2-40B4-BE49-F238E27FC236}">
                <a16:creationId xmlns:a16="http://schemas.microsoft.com/office/drawing/2014/main" id="{8BF47F94-BE38-DEDE-D3D1-ACC7BB547AF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E60D972-EBDA-CE4D-381B-201B0AB86F6B}"/>
              </a:ext>
            </a:extLst>
          </p:cNvPr>
          <p:cNvSpPr>
            <a:spLocks noGrp="1"/>
          </p:cNvSpPr>
          <p:nvPr>
            <p:ph type="sldNum" sz="quarter" idx="12"/>
          </p:nvPr>
        </p:nvSpPr>
        <p:spPr/>
        <p:txBody>
          <a:bodyPr/>
          <a:lstStyle/>
          <a:p>
            <a:fld id="{CD8304E6-5469-594D-85BC-E468E92D2243}" type="slidenum">
              <a:rPr lang="en-US" smtClean="0"/>
              <a:t>14</a:t>
            </a:fld>
            <a:endParaRPr lang="en-US"/>
          </a:p>
        </p:txBody>
      </p:sp>
      <p:sp>
        <p:nvSpPr>
          <p:cNvPr id="16" name="TextBox 15">
            <a:extLst>
              <a:ext uri="{FF2B5EF4-FFF2-40B4-BE49-F238E27FC236}">
                <a16:creationId xmlns:a16="http://schemas.microsoft.com/office/drawing/2014/main" id="{7050DA77-1435-BD4C-ADDE-F0A29C662C54}"/>
              </a:ext>
            </a:extLst>
          </p:cNvPr>
          <p:cNvSpPr txBox="1"/>
          <p:nvPr/>
        </p:nvSpPr>
        <p:spPr>
          <a:xfrm>
            <a:off x="76200" y="4372717"/>
            <a:ext cx="2612318"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a:t>Chi2 test between lower and </a:t>
            </a:r>
            <a:br>
              <a:rPr lang="en-US" sz="1400" dirty="0"/>
            </a:br>
            <a:r>
              <a:rPr lang="en-US" sz="1400" dirty="0"/>
              <a:t>upper systematic range bin</a:t>
            </a:r>
          </a:p>
          <a:p>
            <a:pPr marL="285750" indent="-285750">
              <a:buFont typeface="Arial" panose="020B0604020202020204" pitchFamily="34" charset="0"/>
              <a:buChar char="•"/>
            </a:pPr>
            <a:r>
              <a:rPr lang="en-US" sz="1400" dirty="0"/>
              <a:t>No impact from Hole Ice p1</a:t>
            </a:r>
          </a:p>
          <a:p>
            <a:pPr marL="285750" indent="-285750">
              <a:buFont typeface="Arial" panose="020B0604020202020204" pitchFamily="34" charset="0"/>
              <a:buChar char="•"/>
            </a:pPr>
            <a:r>
              <a:rPr lang="en-US" sz="1400" dirty="0"/>
              <a:t>Small impact from Scattering </a:t>
            </a:r>
            <a:br>
              <a:rPr lang="en-US" sz="1400" dirty="0"/>
            </a:br>
            <a:r>
              <a:rPr lang="en-US" sz="1400" dirty="0"/>
              <a:t>and Hole Ice p0</a:t>
            </a:r>
            <a:endParaRPr lang="en-DE" sz="1400" dirty="0"/>
          </a:p>
        </p:txBody>
      </p:sp>
      <p:sp>
        <p:nvSpPr>
          <p:cNvPr id="9" name="TextBox 8">
            <a:extLst>
              <a:ext uri="{FF2B5EF4-FFF2-40B4-BE49-F238E27FC236}">
                <a16:creationId xmlns:a16="http://schemas.microsoft.com/office/drawing/2014/main" id="{A7B4FEA5-E194-3407-E9EB-97A2BA27A92B}"/>
              </a:ext>
            </a:extLst>
          </p:cNvPr>
          <p:cNvSpPr txBox="1"/>
          <p:nvPr/>
        </p:nvSpPr>
        <p:spPr>
          <a:xfrm>
            <a:off x="337457" y="2634343"/>
            <a:ext cx="184731" cy="369332"/>
          </a:xfrm>
          <a:prstGeom prst="rect">
            <a:avLst/>
          </a:prstGeom>
          <a:noFill/>
        </p:spPr>
        <p:txBody>
          <a:bodyPr wrap="none" rtlCol="0">
            <a:spAutoFit/>
          </a:bodyPr>
          <a:lstStyle/>
          <a:p>
            <a:endParaRPr lang="en-DE" dirty="0"/>
          </a:p>
        </p:txBody>
      </p:sp>
      <p:pic>
        <p:nvPicPr>
          <p:cNvPr id="7" name="Picture 6" descr="A graph of different colored squares&#10;&#10;AI-generated content may be incorrect.">
            <a:extLst>
              <a:ext uri="{FF2B5EF4-FFF2-40B4-BE49-F238E27FC236}">
                <a16:creationId xmlns:a16="http://schemas.microsoft.com/office/drawing/2014/main" id="{B87EA6A8-7250-80CD-9011-5417259AA332}"/>
              </a:ext>
            </a:extLst>
          </p:cNvPr>
          <p:cNvPicPr>
            <a:picLocks noChangeAspect="1"/>
          </p:cNvPicPr>
          <p:nvPr/>
        </p:nvPicPr>
        <p:blipFill>
          <a:blip r:embed="rId2"/>
          <a:stretch>
            <a:fillRect/>
          </a:stretch>
        </p:blipFill>
        <p:spPr>
          <a:xfrm>
            <a:off x="7012689" y="3901604"/>
            <a:ext cx="4000871" cy="2956396"/>
          </a:xfrm>
          <a:prstGeom prst="rect">
            <a:avLst/>
          </a:prstGeom>
        </p:spPr>
      </p:pic>
      <p:pic>
        <p:nvPicPr>
          <p:cNvPr id="10" name="Picture 9" descr="A graph of energy efficiency&#10;&#10;AI-generated content may be incorrect.">
            <a:extLst>
              <a:ext uri="{FF2B5EF4-FFF2-40B4-BE49-F238E27FC236}">
                <a16:creationId xmlns:a16="http://schemas.microsoft.com/office/drawing/2014/main" id="{B4DD257E-AA4A-CAFB-A5C5-AF832014141E}"/>
              </a:ext>
            </a:extLst>
          </p:cNvPr>
          <p:cNvPicPr>
            <a:picLocks noChangeAspect="1"/>
          </p:cNvPicPr>
          <p:nvPr/>
        </p:nvPicPr>
        <p:blipFill>
          <a:blip r:embed="rId3"/>
          <a:stretch>
            <a:fillRect/>
          </a:stretch>
        </p:blipFill>
        <p:spPr>
          <a:xfrm>
            <a:off x="3011816" y="3901604"/>
            <a:ext cx="4000873" cy="2956397"/>
          </a:xfrm>
          <a:prstGeom prst="rect">
            <a:avLst/>
          </a:prstGeom>
        </p:spPr>
      </p:pic>
      <p:pic>
        <p:nvPicPr>
          <p:cNvPr id="13" name="Picture 12" descr="A graph of a number of numbers and a line&#10;&#10;AI-generated content may be incorrect.">
            <a:extLst>
              <a:ext uri="{FF2B5EF4-FFF2-40B4-BE49-F238E27FC236}">
                <a16:creationId xmlns:a16="http://schemas.microsoft.com/office/drawing/2014/main" id="{DC81C5F4-41E2-CCDF-DA16-CD1C2029FCD9}"/>
              </a:ext>
            </a:extLst>
          </p:cNvPr>
          <p:cNvPicPr>
            <a:picLocks noChangeAspect="1"/>
          </p:cNvPicPr>
          <p:nvPr/>
        </p:nvPicPr>
        <p:blipFill>
          <a:blip r:embed="rId4"/>
          <a:stretch>
            <a:fillRect/>
          </a:stretch>
        </p:blipFill>
        <p:spPr>
          <a:xfrm>
            <a:off x="10647" y="927613"/>
            <a:ext cx="4000871" cy="2956396"/>
          </a:xfrm>
          <a:prstGeom prst="rect">
            <a:avLst/>
          </a:prstGeom>
        </p:spPr>
      </p:pic>
      <p:pic>
        <p:nvPicPr>
          <p:cNvPr id="17" name="Picture 16" descr="A graph of a graph&#10;&#10;AI-generated content may be incorrect.">
            <a:extLst>
              <a:ext uri="{FF2B5EF4-FFF2-40B4-BE49-F238E27FC236}">
                <a16:creationId xmlns:a16="http://schemas.microsoft.com/office/drawing/2014/main" id="{0D8A0955-FF0A-560B-999C-FBC2B6C9A37C}"/>
              </a:ext>
            </a:extLst>
          </p:cNvPr>
          <p:cNvPicPr>
            <a:picLocks noChangeAspect="1"/>
          </p:cNvPicPr>
          <p:nvPr/>
        </p:nvPicPr>
        <p:blipFill>
          <a:blip r:embed="rId5"/>
          <a:stretch>
            <a:fillRect/>
          </a:stretch>
        </p:blipFill>
        <p:spPr>
          <a:xfrm>
            <a:off x="3996958" y="945206"/>
            <a:ext cx="4000873" cy="2956397"/>
          </a:xfrm>
          <a:prstGeom prst="rect">
            <a:avLst/>
          </a:prstGeom>
        </p:spPr>
      </p:pic>
      <p:pic>
        <p:nvPicPr>
          <p:cNvPr id="20" name="Picture 19" descr="A graph of a number of people&#10;&#10;AI-generated content may be incorrect.">
            <a:extLst>
              <a:ext uri="{FF2B5EF4-FFF2-40B4-BE49-F238E27FC236}">
                <a16:creationId xmlns:a16="http://schemas.microsoft.com/office/drawing/2014/main" id="{B610EFD4-320A-810D-8A60-8D0058291C2F}"/>
              </a:ext>
            </a:extLst>
          </p:cNvPr>
          <p:cNvPicPr>
            <a:picLocks noChangeAspect="1"/>
          </p:cNvPicPr>
          <p:nvPr/>
        </p:nvPicPr>
        <p:blipFill>
          <a:blip r:embed="rId6"/>
          <a:stretch>
            <a:fillRect/>
          </a:stretch>
        </p:blipFill>
        <p:spPr>
          <a:xfrm>
            <a:off x="8021725" y="927613"/>
            <a:ext cx="4000871" cy="2956396"/>
          </a:xfrm>
          <a:prstGeom prst="rect">
            <a:avLst/>
          </a:prstGeom>
        </p:spPr>
      </p:pic>
      <p:sp>
        <p:nvSpPr>
          <p:cNvPr id="22" name="Oval 21">
            <a:extLst>
              <a:ext uri="{FF2B5EF4-FFF2-40B4-BE49-F238E27FC236}">
                <a16:creationId xmlns:a16="http://schemas.microsoft.com/office/drawing/2014/main" id="{449E00AE-FBA7-A008-0FD3-6F08343C9C67}"/>
              </a:ext>
            </a:extLst>
          </p:cNvPr>
          <p:cNvSpPr/>
          <p:nvPr/>
        </p:nvSpPr>
        <p:spPr>
          <a:xfrm>
            <a:off x="9780608" y="888245"/>
            <a:ext cx="925974" cy="320069"/>
          </a:xfrm>
          <a:prstGeom prst="ellipse">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719453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9A0F-AF9D-703F-026F-DB56C93400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B49F1D-9D2E-C1B4-4DB2-39FAEFC2FE50}"/>
              </a:ext>
            </a:extLst>
          </p:cNvPr>
          <p:cNvSpPr>
            <a:spLocks noGrp="1"/>
          </p:cNvSpPr>
          <p:nvPr>
            <p:ph type="ctrTitle"/>
          </p:nvPr>
        </p:nvSpPr>
        <p:spPr/>
        <p:txBody>
          <a:bodyPr/>
          <a:lstStyle/>
          <a:p>
            <a:r>
              <a:rPr lang="en-DE" dirty="0"/>
              <a:t>Parameterize Systematics</a:t>
            </a:r>
          </a:p>
        </p:txBody>
      </p:sp>
      <p:sp>
        <p:nvSpPr>
          <p:cNvPr id="3" name="Subtitle 2">
            <a:extLst>
              <a:ext uri="{FF2B5EF4-FFF2-40B4-BE49-F238E27FC236}">
                <a16:creationId xmlns:a16="http://schemas.microsoft.com/office/drawing/2014/main" id="{D370539D-2A8F-3A45-879F-5A9D9FB946D8}"/>
              </a:ext>
            </a:extLst>
          </p:cNvPr>
          <p:cNvSpPr>
            <a:spLocks noGrp="1"/>
          </p:cNvSpPr>
          <p:nvPr>
            <p:ph type="subTitle" idx="1"/>
          </p:nvPr>
        </p:nvSpPr>
        <p:spPr>
          <a:xfrm>
            <a:off x="1524000" y="3602038"/>
            <a:ext cx="9144000" cy="2570162"/>
          </a:xfrm>
        </p:spPr>
        <p:txBody>
          <a:bodyPr>
            <a:normAutofit fontScale="92500" lnSpcReduction="10000"/>
          </a:bodyPr>
          <a:lstStyle/>
          <a:p>
            <a:pPr marL="342900" indent="-342900" algn="l">
              <a:buFont typeface="Arial" panose="020B0604020202020204" pitchFamily="34" charset="0"/>
              <a:buChar char="•"/>
            </a:pPr>
            <a:r>
              <a:rPr lang="en-DE" dirty="0"/>
              <a:t>Vary each systematic parameter for each proxy bin</a:t>
            </a:r>
            <a:br>
              <a:rPr lang="en-DE" dirty="0"/>
            </a:br>
            <a:r>
              <a:rPr lang="en-DE" dirty="0"/>
              <a:t>	(18 proxy bins, 3 systematic bins)</a:t>
            </a:r>
          </a:p>
          <a:p>
            <a:pPr marL="342900" indent="-342900" algn="l">
              <a:buFont typeface="Arial" panose="020B0604020202020204" pitchFamily="34" charset="0"/>
              <a:buChar char="•"/>
            </a:pPr>
            <a:r>
              <a:rPr lang="en-GB" dirty="0"/>
              <a:t>F</a:t>
            </a:r>
            <a:r>
              <a:rPr lang="en-DE" dirty="0"/>
              <a:t>it the relative change of the bin content </a:t>
            </a:r>
            <a:br>
              <a:rPr lang="en-DE" dirty="0"/>
            </a:br>
            <a:endParaRPr lang="en-DE" dirty="0"/>
          </a:p>
          <a:p>
            <a:pPr marL="457200" indent="-457200" algn="l">
              <a:buFont typeface="+mj-lt"/>
              <a:buAutoNum type="arabicPeriod"/>
            </a:pPr>
            <a:r>
              <a:rPr lang="en-DE" dirty="0"/>
              <a:t>Chi2 test, if constant y = 1 is compatible with data points (p-value = 0.05)</a:t>
            </a:r>
          </a:p>
          <a:p>
            <a:pPr marL="457200" indent="-457200" algn="l">
              <a:buFont typeface="+mj-lt"/>
              <a:buAutoNum type="arabicPeriod"/>
            </a:pPr>
            <a:r>
              <a:rPr lang="en-DE" dirty="0"/>
              <a:t>Find linear fit with the lowest slope that is compatible with p-value = 0.2 </a:t>
            </a:r>
          </a:p>
          <a:p>
            <a:pPr marL="914400" lvl="1" indent="-457200" algn="l">
              <a:buFont typeface="+mj-lt"/>
              <a:buAutoNum type="arabicPeriod"/>
            </a:pPr>
            <a:r>
              <a:rPr lang="en-DE" dirty="0"/>
              <a:t>Require fit is going through (center, 1) </a:t>
            </a:r>
          </a:p>
        </p:txBody>
      </p:sp>
      <p:sp>
        <p:nvSpPr>
          <p:cNvPr id="4" name="Date Placeholder 3">
            <a:extLst>
              <a:ext uri="{FF2B5EF4-FFF2-40B4-BE49-F238E27FC236}">
                <a16:creationId xmlns:a16="http://schemas.microsoft.com/office/drawing/2014/main" id="{40844A3D-1BAE-5DBF-6717-610E0584581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E43E1AD-BD08-8649-6048-3C11D08ECBD0}"/>
              </a:ext>
            </a:extLst>
          </p:cNvPr>
          <p:cNvSpPr>
            <a:spLocks noGrp="1"/>
          </p:cNvSpPr>
          <p:nvPr>
            <p:ph type="sldNum" sz="quarter" idx="12"/>
          </p:nvPr>
        </p:nvSpPr>
        <p:spPr/>
        <p:txBody>
          <a:bodyPr/>
          <a:lstStyle/>
          <a:p>
            <a:fld id="{CD8304E6-5469-594D-85BC-E468E92D2243}" type="slidenum">
              <a:rPr lang="en-US" smtClean="0"/>
              <a:t>15</a:t>
            </a:fld>
            <a:endParaRPr lang="en-US"/>
          </a:p>
        </p:txBody>
      </p:sp>
    </p:spTree>
    <p:extLst>
      <p:ext uri="{BB962C8B-B14F-4D97-AF65-F5344CB8AC3E}">
        <p14:creationId xmlns:p14="http://schemas.microsoft.com/office/powerpoint/2010/main" val="3613376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CA42C76-288E-DD6A-3EF3-2C28DF111564}"/>
              </a:ext>
            </a:extLst>
          </p:cNvPr>
          <p:cNvPicPr>
            <a:picLocks noChangeAspect="1"/>
          </p:cNvPicPr>
          <p:nvPr/>
        </p:nvPicPr>
        <p:blipFill>
          <a:blip r:embed="rId2"/>
          <a:stretch>
            <a:fillRect/>
          </a:stretch>
        </p:blipFill>
        <p:spPr>
          <a:xfrm>
            <a:off x="0" y="3730299"/>
            <a:ext cx="3737035" cy="2804803"/>
          </a:xfrm>
          <a:prstGeom prst="rect">
            <a:avLst/>
          </a:prstGeom>
        </p:spPr>
      </p:pic>
      <p:pic>
        <p:nvPicPr>
          <p:cNvPr id="13" name="Picture 12">
            <a:extLst>
              <a:ext uri="{FF2B5EF4-FFF2-40B4-BE49-F238E27FC236}">
                <a16:creationId xmlns:a16="http://schemas.microsoft.com/office/drawing/2014/main" id="{888F53D7-16F1-6A60-5F7C-E2FC8AD18927}"/>
              </a:ext>
            </a:extLst>
          </p:cNvPr>
          <p:cNvPicPr>
            <a:picLocks noChangeAspect="1"/>
          </p:cNvPicPr>
          <p:nvPr/>
        </p:nvPicPr>
        <p:blipFill>
          <a:blip r:embed="rId3"/>
          <a:stretch>
            <a:fillRect/>
          </a:stretch>
        </p:blipFill>
        <p:spPr>
          <a:xfrm>
            <a:off x="7474070" y="3731894"/>
            <a:ext cx="3737035" cy="2804803"/>
          </a:xfrm>
          <a:prstGeom prst="rect">
            <a:avLst/>
          </a:prstGeom>
        </p:spPr>
      </p:pic>
      <p:sp>
        <p:nvSpPr>
          <p:cNvPr id="2" name="Title 1">
            <a:extLst>
              <a:ext uri="{FF2B5EF4-FFF2-40B4-BE49-F238E27FC236}">
                <a16:creationId xmlns:a16="http://schemas.microsoft.com/office/drawing/2014/main" id="{D6740B63-092C-F42E-4AA1-16D6D38AF87D}"/>
              </a:ext>
            </a:extLst>
          </p:cNvPr>
          <p:cNvSpPr>
            <a:spLocks noGrp="1"/>
          </p:cNvSpPr>
          <p:nvPr>
            <p:ph type="title"/>
          </p:nvPr>
        </p:nvSpPr>
        <p:spPr/>
        <p:txBody>
          <a:bodyPr>
            <a:normAutofit/>
          </a:bodyPr>
          <a:lstStyle/>
          <a:p>
            <a:r>
              <a:rPr lang="en-DE" dirty="0"/>
              <a:t>Absorption</a:t>
            </a:r>
          </a:p>
        </p:txBody>
      </p:sp>
      <p:pic>
        <p:nvPicPr>
          <p:cNvPr id="7" name="Content Placeholder 6">
            <a:extLst>
              <a:ext uri="{FF2B5EF4-FFF2-40B4-BE49-F238E27FC236}">
                <a16:creationId xmlns:a16="http://schemas.microsoft.com/office/drawing/2014/main" id="{DCA088A7-A5C0-DE00-B4F8-4CC4AF6E16DC}"/>
              </a:ext>
            </a:extLst>
          </p:cNvPr>
          <p:cNvPicPr>
            <a:picLocks noGrp="1" noChangeAspect="1"/>
          </p:cNvPicPr>
          <p:nvPr>
            <p:ph idx="1"/>
          </p:nvPr>
        </p:nvPicPr>
        <p:blipFill>
          <a:blip r:embed="rId4"/>
          <a:stretch>
            <a:fillRect/>
          </a:stretch>
        </p:blipFill>
        <p:spPr>
          <a:xfrm>
            <a:off x="0" y="928688"/>
            <a:ext cx="3737035" cy="2804803"/>
          </a:xfrm>
        </p:spPr>
      </p:pic>
      <p:sp>
        <p:nvSpPr>
          <p:cNvPr id="4" name="Date Placeholder 3">
            <a:extLst>
              <a:ext uri="{FF2B5EF4-FFF2-40B4-BE49-F238E27FC236}">
                <a16:creationId xmlns:a16="http://schemas.microsoft.com/office/drawing/2014/main" id="{A6E293D0-ED04-82E5-B3DC-4578932676D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B0EF3FF-21A2-FAC3-C3B5-5A23F339B9C3}"/>
              </a:ext>
            </a:extLst>
          </p:cNvPr>
          <p:cNvSpPr>
            <a:spLocks noGrp="1"/>
          </p:cNvSpPr>
          <p:nvPr>
            <p:ph type="sldNum" sz="quarter" idx="12"/>
          </p:nvPr>
        </p:nvSpPr>
        <p:spPr/>
        <p:txBody>
          <a:bodyPr/>
          <a:lstStyle/>
          <a:p>
            <a:fld id="{CD8304E6-5469-594D-85BC-E468E92D2243}" type="slidenum">
              <a:rPr lang="en-US" smtClean="0"/>
              <a:t>16</a:t>
            </a:fld>
            <a:endParaRPr lang="en-US"/>
          </a:p>
        </p:txBody>
      </p:sp>
      <p:pic>
        <p:nvPicPr>
          <p:cNvPr id="9" name="Picture 8">
            <a:extLst>
              <a:ext uri="{FF2B5EF4-FFF2-40B4-BE49-F238E27FC236}">
                <a16:creationId xmlns:a16="http://schemas.microsoft.com/office/drawing/2014/main" id="{A14C9EBD-0302-97DD-C920-1B7FEAF2CEAC}"/>
              </a:ext>
            </a:extLst>
          </p:cNvPr>
          <p:cNvPicPr>
            <a:picLocks noChangeAspect="1"/>
          </p:cNvPicPr>
          <p:nvPr/>
        </p:nvPicPr>
        <p:blipFill>
          <a:blip r:embed="rId5"/>
          <a:stretch>
            <a:fillRect/>
          </a:stretch>
        </p:blipFill>
        <p:spPr>
          <a:xfrm>
            <a:off x="3737035" y="927091"/>
            <a:ext cx="3737035" cy="2804803"/>
          </a:xfrm>
          <a:prstGeom prst="rect">
            <a:avLst/>
          </a:prstGeom>
        </p:spPr>
      </p:pic>
      <p:pic>
        <p:nvPicPr>
          <p:cNvPr id="11" name="Picture 10">
            <a:extLst>
              <a:ext uri="{FF2B5EF4-FFF2-40B4-BE49-F238E27FC236}">
                <a16:creationId xmlns:a16="http://schemas.microsoft.com/office/drawing/2014/main" id="{A4BC1779-64C6-4825-5376-B28414592C7C}"/>
              </a:ext>
            </a:extLst>
          </p:cNvPr>
          <p:cNvPicPr>
            <a:picLocks noChangeAspect="1"/>
          </p:cNvPicPr>
          <p:nvPr/>
        </p:nvPicPr>
        <p:blipFill>
          <a:blip r:embed="rId6"/>
          <a:stretch>
            <a:fillRect/>
          </a:stretch>
        </p:blipFill>
        <p:spPr>
          <a:xfrm>
            <a:off x="7474070" y="927091"/>
            <a:ext cx="3737035" cy="2804803"/>
          </a:xfrm>
          <a:prstGeom prst="rect">
            <a:avLst/>
          </a:prstGeom>
        </p:spPr>
      </p:pic>
      <p:pic>
        <p:nvPicPr>
          <p:cNvPr id="15" name="Picture 14">
            <a:extLst>
              <a:ext uri="{FF2B5EF4-FFF2-40B4-BE49-F238E27FC236}">
                <a16:creationId xmlns:a16="http://schemas.microsoft.com/office/drawing/2014/main" id="{C5906D14-0369-3921-E452-8DA27FDF9BBA}"/>
              </a:ext>
            </a:extLst>
          </p:cNvPr>
          <p:cNvPicPr>
            <a:picLocks noChangeAspect="1"/>
          </p:cNvPicPr>
          <p:nvPr/>
        </p:nvPicPr>
        <p:blipFill>
          <a:blip r:embed="rId7"/>
          <a:stretch>
            <a:fillRect/>
          </a:stretch>
        </p:blipFill>
        <p:spPr>
          <a:xfrm>
            <a:off x="3737034" y="3731894"/>
            <a:ext cx="3737037" cy="2804804"/>
          </a:xfrm>
          <a:prstGeom prst="rect">
            <a:avLst/>
          </a:prstGeom>
        </p:spPr>
      </p:pic>
    </p:spTree>
    <p:extLst>
      <p:ext uri="{BB962C8B-B14F-4D97-AF65-F5344CB8AC3E}">
        <p14:creationId xmlns:p14="http://schemas.microsoft.com/office/powerpoint/2010/main" val="3530766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65A6-689C-2C80-9C19-2F0E82F7E991}"/>
              </a:ext>
            </a:extLst>
          </p:cNvPr>
          <p:cNvSpPr>
            <a:spLocks noGrp="1"/>
          </p:cNvSpPr>
          <p:nvPr>
            <p:ph type="title"/>
          </p:nvPr>
        </p:nvSpPr>
        <p:spPr/>
        <p:txBody>
          <a:bodyPr/>
          <a:lstStyle/>
          <a:p>
            <a:r>
              <a:rPr lang="en-DE" dirty="0"/>
              <a:t>DOMEfficiency</a:t>
            </a:r>
          </a:p>
        </p:txBody>
      </p:sp>
      <p:pic>
        <p:nvPicPr>
          <p:cNvPr id="7" name="Content Placeholder 6">
            <a:extLst>
              <a:ext uri="{FF2B5EF4-FFF2-40B4-BE49-F238E27FC236}">
                <a16:creationId xmlns:a16="http://schemas.microsoft.com/office/drawing/2014/main" id="{F209B1DA-2956-9EAF-DA91-775E9921F8A1}"/>
              </a:ext>
            </a:extLst>
          </p:cNvPr>
          <p:cNvPicPr>
            <a:picLocks noGrp="1" noChangeAspect="1"/>
          </p:cNvPicPr>
          <p:nvPr>
            <p:ph idx="1"/>
          </p:nvPr>
        </p:nvPicPr>
        <p:blipFill>
          <a:blip r:embed="rId2"/>
          <a:stretch>
            <a:fillRect/>
          </a:stretch>
        </p:blipFill>
        <p:spPr>
          <a:xfrm>
            <a:off x="145510" y="912985"/>
            <a:ext cx="3703109" cy="2779340"/>
          </a:xfrm>
        </p:spPr>
      </p:pic>
      <p:sp>
        <p:nvSpPr>
          <p:cNvPr id="4" name="Date Placeholder 3">
            <a:extLst>
              <a:ext uri="{FF2B5EF4-FFF2-40B4-BE49-F238E27FC236}">
                <a16:creationId xmlns:a16="http://schemas.microsoft.com/office/drawing/2014/main" id="{089B5069-EE53-F37D-80BD-7FBEABCB889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93A5D5-2C79-01D1-0CF8-370FD07F9FFE}"/>
              </a:ext>
            </a:extLst>
          </p:cNvPr>
          <p:cNvSpPr>
            <a:spLocks noGrp="1"/>
          </p:cNvSpPr>
          <p:nvPr>
            <p:ph type="sldNum" sz="quarter" idx="12"/>
          </p:nvPr>
        </p:nvSpPr>
        <p:spPr/>
        <p:txBody>
          <a:bodyPr/>
          <a:lstStyle/>
          <a:p>
            <a:fld id="{CD8304E6-5469-594D-85BC-E468E92D2243}" type="slidenum">
              <a:rPr lang="en-US" smtClean="0"/>
              <a:t>17</a:t>
            </a:fld>
            <a:endParaRPr lang="en-US"/>
          </a:p>
        </p:txBody>
      </p:sp>
      <p:pic>
        <p:nvPicPr>
          <p:cNvPr id="9" name="Picture 8">
            <a:extLst>
              <a:ext uri="{FF2B5EF4-FFF2-40B4-BE49-F238E27FC236}">
                <a16:creationId xmlns:a16="http://schemas.microsoft.com/office/drawing/2014/main" id="{4CAEC2E3-33B7-8638-7F5F-CCBAF7287E3B}"/>
              </a:ext>
            </a:extLst>
          </p:cNvPr>
          <p:cNvPicPr>
            <a:picLocks noChangeAspect="1"/>
          </p:cNvPicPr>
          <p:nvPr/>
        </p:nvPicPr>
        <p:blipFill>
          <a:blip r:embed="rId3"/>
          <a:stretch>
            <a:fillRect/>
          </a:stretch>
        </p:blipFill>
        <p:spPr>
          <a:xfrm>
            <a:off x="3848619" y="912985"/>
            <a:ext cx="3703109" cy="2779340"/>
          </a:xfrm>
          <a:prstGeom prst="rect">
            <a:avLst/>
          </a:prstGeom>
        </p:spPr>
      </p:pic>
      <p:pic>
        <p:nvPicPr>
          <p:cNvPr id="11" name="Picture 10">
            <a:extLst>
              <a:ext uri="{FF2B5EF4-FFF2-40B4-BE49-F238E27FC236}">
                <a16:creationId xmlns:a16="http://schemas.microsoft.com/office/drawing/2014/main" id="{6810F57F-D861-D7C6-C717-7D911D4883F5}"/>
              </a:ext>
            </a:extLst>
          </p:cNvPr>
          <p:cNvPicPr>
            <a:picLocks noChangeAspect="1"/>
          </p:cNvPicPr>
          <p:nvPr/>
        </p:nvPicPr>
        <p:blipFill>
          <a:blip r:embed="rId4"/>
          <a:stretch>
            <a:fillRect/>
          </a:stretch>
        </p:blipFill>
        <p:spPr>
          <a:xfrm>
            <a:off x="7551728" y="912985"/>
            <a:ext cx="3703109" cy="2779340"/>
          </a:xfrm>
          <a:prstGeom prst="rect">
            <a:avLst/>
          </a:prstGeom>
        </p:spPr>
      </p:pic>
      <p:pic>
        <p:nvPicPr>
          <p:cNvPr id="15" name="Picture 14">
            <a:extLst>
              <a:ext uri="{FF2B5EF4-FFF2-40B4-BE49-F238E27FC236}">
                <a16:creationId xmlns:a16="http://schemas.microsoft.com/office/drawing/2014/main" id="{4D0A8F73-0243-EC16-AFC4-1F326B083AA3}"/>
              </a:ext>
            </a:extLst>
          </p:cNvPr>
          <p:cNvPicPr>
            <a:picLocks noChangeAspect="1"/>
          </p:cNvPicPr>
          <p:nvPr/>
        </p:nvPicPr>
        <p:blipFill>
          <a:blip r:embed="rId5"/>
          <a:stretch>
            <a:fillRect/>
          </a:stretch>
        </p:blipFill>
        <p:spPr>
          <a:xfrm>
            <a:off x="3848618" y="3692324"/>
            <a:ext cx="3703110" cy="2779341"/>
          </a:xfrm>
          <a:prstGeom prst="rect">
            <a:avLst/>
          </a:prstGeom>
        </p:spPr>
      </p:pic>
      <p:pic>
        <p:nvPicPr>
          <p:cNvPr id="17" name="Picture 16">
            <a:extLst>
              <a:ext uri="{FF2B5EF4-FFF2-40B4-BE49-F238E27FC236}">
                <a16:creationId xmlns:a16="http://schemas.microsoft.com/office/drawing/2014/main" id="{C4A3AEDA-A0C9-EC87-D53A-38063FDDFB79}"/>
              </a:ext>
            </a:extLst>
          </p:cNvPr>
          <p:cNvPicPr>
            <a:picLocks noChangeAspect="1"/>
          </p:cNvPicPr>
          <p:nvPr/>
        </p:nvPicPr>
        <p:blipFill>
          <a:blip r:embed="rId6"/>
          <a:stretch>
            <a:fillRect/>
          </a:stretch>
        </p:blipFill>
        <p:spPr>
          <a:xfrm>
            <a:off x="7551728" y="3692323"/>
            <a:ext cx="3703109" cy="2779340"/>
          </a:xfrm>
          <a:prstGeom prst="rect">
            <a:avLst/>
          </a:prstGeom>
        </p:spPr>
      </p:pic>
      <p:pic>
        <p:nvPicPr>
          <p:cNvPr id="19" name="Picture 18">
            <a:extLst>
              <a:ext uri="{FF2B5EF4-FFF2-40B4-BE49-F238E27FC236}">
                <a16:creationId xmlns:a16="http://schemas.microsoft.com/office/drawing/2014/main" id="{4F36A01F-4636-DC51-E9BE-FCD7850BE387}"/>
              </a:ext>
            </a:extLst>
          </p:cNvPr>
          <p:cNvPicPr>
            <a:picLocks noChangeAspect="1"/>
          </p:cNvPicPr>
          <p:nvPr/>
        </p:nvPicPr>
        <p:blipFill>
          <a:blip r:embed="rId7"/>
          <a:stretch>
            <a:fillRect/>
          </a:stretch>
        </p:blipFill>
        <p:spPr>
          <a:xfrm>
            <a:off x="145505" y="3692321"/>
            <a:ext cx="3703112" cy="2779342"/>
          </a:xfrm>
          <a:prstGeom prst="rect">
            <a:avLst/>
          </a:prstGeom>
        </p:spPr>
      </p:pic>
    </p:spTree>
    <p:extLst>
      <p:ext uri="{BB962C8B-B14F-4D97-AF65-F5344CB8AC3E}">
        <p14:creationId xmlns:p14="http://schemas.microsoft.com/office/powerpoint/2010/main" val="486084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5245-A1AE-423D-EC78-60709E9933C8}"/>
              </a:ext>
            </a:extLst>
          </p:cNvPr>
          <p:cNvSpPr>
            <a:spLocks noGrp="1"/>
          </p:cNvSpPr>
          <p:nvPr>
            <p:ph type="title"/>
          </p:nvPr>
        </p:nvSpPr>
        <p:spPr/>
        <p:txBody>
          <a:bodyPr/>
          <a:lstStyle/>
          <a:p>
            <a:r>
              <a:rPr lang="en-DE" dirty="0"/>
              <a:t>Hole Ice p0 </a:t>
            </a:r>
            <a:r>
              <a:rPr lang="en-DE" dirty="0">
                <a:sym typeface="Wingdings" pitchFamily="2" charset="2"/>
              </a:rPr>
              <a:t> not sensitive enough (same for Hole Ice p1)</a:t>
            </a:r>
            <a:endParaRPr lang="en-DE" dirty="0"/>
          </a:p>
        </p:txBody>
      </p:sp>
      <p:pic>
        <p:nvPicPr>
          <p:cNvPr id="7" name="Content Placeholder 6">
            <a:extLst>
              <a:ext uri="{FF2B5EF4-FFF2-40B4-BE49-F238E27FC236}">
                <a16:creationId xmlns:a16="http://schemas.microsoft.com/office/drawing/2014/main" id="{F486D786-47DC-3402-274B-9E3A4CB8F04A}"/>
              </a:ext>
            </a:extLst>
          </p:cNvPr>
          <p:cNvPicPr>
            <a:picLocks noGrp="1" noChangeAspect="1"/>
          </p:cNvPicPr>
          <p:nvPr>
            <p:ph idx="1"/>
          </p:nvPr>
        </p:nvPicPr>
        <p:blipFill>
          <a:blip r:embed="rId2"/>
          <a:stretch>
            <a:fillRect/>
          </a:stretch>
        </p:blipFill>
        <p:spPr>
          <a:xfrm>
            <a:off x="0" y="936131"/>
            <a:ext cx="3727048" cy="2797307"/>
          </a:xfrm>
        </p:spPr>
      </p:pic>
      <p:sp>
        <p:nvSpPr>
          <p:cNvPr id="4" name="Date Placeholder 3">
            <a:extLst>
              <a:ext uri="{FF2B5EF4-FFF2-40B4-BE49-F238E27FC236}">
                <a16:creationId xmlns:a16="http://schemas.microsoft.com/office/drawing/2014/main" id="{AAC15FD0-C80D-30B0-3D4B-4CA4C256199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3EED1A6-10A8-C462-AAC7-18DD004F3EAA}"/>
              </a:ext>
            </a:extLst>
          </p:cNvPr>
          <p:cNvSpPr>
            <a:spLocks noGrp="1"/>
          </p:cNvSpPr>
          <p:nvPr>
            <p:ph type="sldNum" sz="quarter" idx="12"/>
          </p:nvPr>
        </p:nvSpPr>
        <p:spPr/>
        <p:txBody>
          <a:bodyPr/>
          <a:lstStyle/>
          <a:p>
            <a:fld id="{CD8304E6-5469-594D-85BC-E468E92D2243}" type="slidenum">
              <a:rPr lang="en-US" smtClean="0"/>
              <a:t>18</a:t>
            </a:fld>
            <a:endParaRPr lang="en-US"/>
          </a:p>
        </p:txBody>
      </p:sp>
      <p:pic>
        <p:nvPicPr>
          <p:cNvPr id="9" name="Picture 8">
            <a:extLst>
              <a:ext uri="{FF2B5EF4-FFF2-40B4-BE49-F238E27FC236}">
                <a16:creationId xmlns:a16="http://schemas.microsoft.com/office/drawing/2014/main" id="{4A23E59D-E34E-BF36-DADE-610B4F117854}"/>
              </a:ext>
            </a:extLst>
          </p:cNvPr>
          <p:cNvPicPr>
            <a:picLocks noChangeAspect="1"/>
          </p:cNvPicPr>
          <p:nvPr/>
        </p:nvPicPr>
        <p:blipFill>
          <a:blip r:embed="rId3"/>
          <a:stretch>
            <a:fillRect/>
          </a:stretch>
        </p:blipFill>
        <p:spPr>
          <a:xfrm>
            <a:off x="3872616" y="936131"/>
            <a:ext cx="3727048" cy="2797308"/>
          </a:xfrm>
          <a:prstGeom prst="rect">
            <a:avLst/>
          </a:prstGeom>
        </p:spPr>
      </p:pic>
      <p:pic>
        <p:nvPicPr>
          <p:cNvPr id="11" name="Picture 10">
            <a:extLst>
              <a:ext uri="{FF2B5EF4-FFF2-40B4-BE49-F238E27FC236}">
                <a16:creationId xmlns:a16="http://schemas.microsoft.com/office/drawing/2014/main" id="{F3C4BF99-B672-A968-43CD-A74FF2E1DFD4}"/>
              </a:ext>
            </a:extLst>
          </p:cNvPr>
          <p:cNvPicPr>
            <a:picLocks noChangeAspect="1"/>
          </p:cNvPicPr>
          <p:nvPr/>
        </p:nvPicPr>
        <p:blipFill>
          <a:blip r:embed="rId4"/>
          <a:stretch>
            <a:fillRect/>
          </a:stretch>
        </p:blipFill>
        <p:spPr>
          <a:xfrm>
            <a:off x="7745232" y="936131"/>
            <a:ext cx="3727048" cy="2797307"/>
          </a:xfrm>
          <a:prstGeom prst="rect">
            <a:avLst/>
          </a:prstGeom>
        </p:spPr>
      </p:pic>
      <p:pic>
        <p:nvPicPr>
          <p:cNvPr id="13" name="Picture 12">
            <a:extLst>
              <a:ext uri="{FF2B5EF4-FFF2-40B4-BE49-F238E27FC236}">
                <a16:creationId xmlns:a16="http://schemas.microsoft.com/office/drawing/2014/main" id="{4B70AC11-170C-6579-A0F9-8C76D59B740F}"/>
              </a:ext>
            </a:extLst>
          </p:cNvPr>
          <p:cNvPicPr>
            <a:picLocks noChangeAspect="1"/>
          </p:cNvPicPr>
          <p:nvPr/>
        </p:nvPicPr>
        <p:blipFill>
          <a:blip r:embed="rId5"/>
          <a:stretch>
            <a:fillRect/>
          </a:stretch>
        </p:blipFill>
        <p:spPr>
          <a:xfrm>
            <a:off x="72784" y="3646241"/>
            <a:ext cx="3727048" cy="2797307"/>
          </a:xfrm>
          <a:prstGeom prst="rect">
            <a:avLst/>
          </a:prstGeom>
        </p:spPr>
      </p:pic>
      <p:pic>
        <p:nvPicPr>
          <p:cNvPr id="15" name="Picture 14">
            <a:extLst>
              <a:ext uri="{FF2B5EF4-FFF2-40B4-BE49-F238E27FC236}">
                <a16:creationId xmlns:a16="http://schemas.microsoft.com/office/drawing/2014/main" id="{DC677AD3-AB36-B258-0F30-D1EF3AE97953}"/>
              </a:ext>
            </a:extLst>
          </p:cNvPr>
          <p:cNvPicPr>
            <a:picLocks noChangeAspect="1"/>
          </p:cNvPicPr>
          <p:nvPr/>
        </p:nvPicPr>
        <p:blipFill>
          <a:blip r:embed="rId6"/>
          <a:stretch>
            <a:fillRect/>
          </a:stretch>
        </p:blipFill>
        <p:spPr>
          <a:xfrm>
            <a:off x="3945400" y="3646240"/>
            <a:ext cx="3727048" cy="2797307"/>
          </a:xfrm>
          <a:prstGeom prst="rect">
            <a:avLst/>
          </a:prstGeom>
        </p:spPr>
      </p:pic>
      <p:pic>
        <p:nvPicPr>
          <p:cNvPr id="17" name="Picture 16">
            <a:extLst>
              <a:ext uri="{FF2B5EF4-FFF2-40B4-BE49-F238E27FC236}">
                <a16:creationId xmlns:a16="http://schemas.microsoft.com/office/drawing/2014/main" id="{42468A2B-CC40-FD09-0A8C-9805AC259A71}"/>
              </a:ext>
            </a:extLst>
          </p:cNvPr>
          <p:cNvPicPr>
            <a:picLocks noChangeAspect="1"/>
          </p:cNvPicPr>
          <p:nvPr/>
        </p:nvPicPr>
        <p:blipFill>
          <a:blip r:embed="rId7"/>
          <a:stretch>
            <a:fillRect/>
          </a:stretch>
        </p:blipFill>
        <p:spPr>
          <a:xfrm>
            <a:off x="7818016" y="3646240"/>
            <a:ext cx="3727049" cy="2797308"/>
          </a:xfrm>
          <a:prstGeom prst="rect">
            <a:avLst/>
          </a:prstGeom>
        </p:spPr>
      </p:pic>
    </p:spTree>
    <p:extLst>
      <p:ext uri="{BB962C8B-B14F-4D97-AF65-F5344CB8AC3E}">
        <p14:creationId xmlns:p14="http://schemas.microsoft.com/office/powerpoint/2010/main" val="3627589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F2CA-13BA-4160-CD73-67D3CB97DEA3}"/>
              </a:ext>
            </a:extLst>
          </p:cNvPr>
          <p:cNvSpPr>
            <a:spLocks noGrp="1"/>
          </p:cNvSpPr>
          <p:nvPr>
            <p:ph type="title"/>
          </p:nvPr>
        </p:nvSpPr>
        <p:spPr/>
        <p:txBody>
          <a:bodyPr/>
          <a:lstStyle/>
          <a:p>
            <a:r>
              <a:rPr lang="en-DE" dirty="0"/>
              <a:t>Scattering</a:t>
            </a:r>
          </a:p>
        </p:txBody>
      </p:sp>
      <p:pic>
        <p:nvPicPr>
          <p:cNvPr id="7" name="Content Placeholder 6">
            <a:extLst>
              <a:ext uri="{FF2B5EF4-FFF2-40B4-BE49-F238E27FC236}">
                <a16:creationId xmlns:a16="http://schemas.microsoft.com/office/drawing/2014/main" id="{DEB90F00-D1DC-11EF-049C-ABA999E352C5}"/>
              </a:ext>
            </a:extLst>
          </p:cNvPr>
          <p:cNvPicPr>
            <a:picLocks noGrp="1" noChangeAspect="1"/>
          </p:cNvPicPr>
          <p:nvPr>
            <p:ph idx="1"/>
          </p:nvPr>
        </p:nvPicPr>
        <p:blipFill>
          <a:blip r:embed="rId2"/>
          <a:stretch>
            <a:fillRect/>
          </a:stretch>
        </p:blipFill>
        <p:spPr>
          <a:xfrm>
            <a:off x="0" y="952553"/>
            <a:ext cx="3672266" cy="2756191"/>
          </a:xfrm>
        </p:spPr>
      </p:pic>
      <p:sp>
        <p:nvSpPr>
          <p:cNvPr id="4" name="Date Placeholder 3">
            <a:extLst>
              <a:ext uri="{FF2B5EF4-FFF2-40B4-BE49-F238E27FC236}">
                <a16:creationId xmlns:a16="http://schemas.microsoft.com/office/drawing/2014/main" id="{16ED7F8D-3714-8888-C0CC-6C9B223300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2C6F562-3637-4C2B-2425-F5DBA2C96421}"/>
              </a:ext>
            </a:extLst>
          </p:cNvPr>
          <p:cNvSpPr>
            <a:spLocks noGrp="1"/>
          </p:cNvSpPr>
          <p:nvPr>
            <p:ph type="sldNum" sz="quarter" idx="12"/>
          </p:nvPr>
        </p:nvSpPr>
        <p:spPr/>
        <p:txBody>
          <a:bodyPr/>
          <a:lstStyle/>
          <a:p>
            <a:fld id="{CD8304E6-5469-594D-85BC-E468E92D2243}" type="slidenum">
              <a:rPr lang="en-US" smtClean="0"/>
              <a:t>19</a:t>
            </a:fld>
            <a:endParaRPr lang="en-US"/>
          </a:p>
        </p:txBody>
      </p:sp>
      <p:pic>
        <p:nvPicPr>
          <p:cNvPr id="9" name="Picture 8">
            <a:extLst>
              <a:ext uri="{FF2B5EF4-FFF2-40B4-BE49-F238E27FC236}">
                <a16:creationId xmlns:a16="http://schemas.microsoft.com/office/drawing/2014/main" id="{F5643AFD-7653-D2B7-27CE-3831179399E2}"/>
              </a:ext>
            </a:extLst>
          </p:cNvPr>
          <p:cNvPicPr>
            <a:picLocks noChangeAspect="1"/>
          </p:cNvPicPr>
          <p:nvPr/>
        </p:nvPicPr>
        <p:blipFill>
          <a:blip r:embed="rId3"/>
          <a:stretch>
            <a:fillRect/>
          </a:stretch>
        </p:blipFill>
        <p:spPr>
          <a:xfrm>
            <a:off x="3672266" y="952552"/>
            <a:ext cx="3672266" cy="2756191"/>
          </a:xfrm>
          <a:prstGeom prst="rect">
            <a:avLst/>
          </a:prstGeom>
        </p:spPr>
      </p:pic>
      <p:pic>
        <p:nvPicPr>
          <p:cNvPr id="15" name="Picture 14">
            <a:extLst>
              <a:ext uri="{FF2B5EF4-FFF2-40B4-BE49-F238E27FC236}">
                <a16:creationId xmlns:a16="http://schemas.microsoft.com/office/drawing/2014/main" id="{968F5303-0367-C733-3096-B68773B4E38B}"/>
              </a:ext>
            </a:extLst>
          </p:cNvPr>
          <p:cNvPicPr>
            <a:picLocks noChangeAspect="1"/>
          </p:cNvPicPr>
          <p:nvPr/>
        </p:nvPicPr>
        <p:blipFill>
          <a:blip r:embed="rId4"/>
          <a:stretch>
            <a:fillRect/>
          </a:stretch>
        </p:blipFill>
        <p:spPr>
          <a:xfrm>
            <a:off x="3672265" y="3642873"/>
            <a:ext cx="3672268" cy="2756192"/>
          </a:xfrm>
          <a:prstGeom prst="rect">
            <a:avLst/>
          </a:prstGeom>
        </p:spPr>
      </p:pic>
      <p:pic>
        <p:nvPicPr>
          <p:cNvPr id="17" name="Picture 16">
            <a:extLst>
              <a:ext uri="{FF2B5EF4-FFF2-40B4-BE49-F238E27FC236}">
                <a16:creationId xmlns:a16="http://schemas.microsoft.com/office/drawing/2014/main" id="{9071E9E3-46AD-5B3C-9119-F2ACD282BB6D}"/>
              </a:ext>
            </a:extLst>
          </p:cNvPr>
          <p:cNvPicPr>
            <a:picLocks noChangeAspect="1"/>
          </p:cNvPicPr>
          <p:nvPr/>
        </p:nvPicPr>
        <p:blipFill>
          <a:blip r:embed="rId5"/>
          <a:stretch>
            <a:fillRect/>
          </a:stretch>
        </p:blipFill>
        <p:spPr>
          <a:xfrm>
            <a:off x="7435398" y="3642873"/>
            <a:ext cx="3672267" cy="2756192"/>
          </a:xfrm>
          <a:prstGeom prst="rect">
            <a:avLst/>
          </a:prstGeom>
        </p:spPr>
      </p:pic>
      <p:pic>
        <p:nvPicPr>
          <p:cNvPr id="19" name="Picture 18">
            <a:extLst>
              <a:ext uri="{FF2B5EF4-FFF2-40B4-BE49-F238E27FC236}">
                <a16:creationId xmlns:a16="http://schemas.microsoft.com/office/drawing/2014/main" id="{05965FED-5766-57AB-6515-9465CDCB55A2}"/>
              </a:ext>
            </a:extLst>
          </p:cNvPr>
          <p:cNvPicPr>
            <a:picLocks noChangeAspect="1"/>
          </p:cNvPicPr>
          <p:nvPr/>
        </p:nvPicPr>
        <p:blipFill>
          <a:blip r:embed="rId6"/>
          <a:stretch>
            <a:fillRect/>
          </a:stretch>
        </p:blipFill>
        <p:spPr>
          <a:xfrm>
            <a:off x="0" y="3708743"/>
            <a:ext cx="3672267" cy="2756192"/>
          </a:xfrm>
          <a:prstGeom prst="rect">
            <a:avLst/>
          </a:prstGeom>
        </p:spPr>
      </p:pic>
      <p:pic>
        <p:nvPicPr>
          <p:cNvPr id="21" name="Picture 20">
            <a:extLst>
              <a:ext uri="{FF2B5EF4-FFF2-40B4-BE49-F238E27FC236}">
                <a16:creationId xmlns:a16="http://schemas.microsoft.com/office/drawing/2014/main" id="{EAD6EC4C-F7FB-95CA-4C47-B5F8FF1C09AE}"/>
              </a:ext>
            </a:extLst>
          </p:cNvPr>
          <p:cNvPicPr>
            <a:picLocks noChangeAspect="1"/>
          </p:cNvPicPr>
          <p:nvPr/>
        </p:nvPicPr>
        <p:blipFill>
          <a:blip r:embed="rId7"/>
          <a:stretch>
            <a:fillRect/>
          </a:stretch>
        </p:blipFill>
        <p:spPr>
          <a:xfrm>
            <a:off x="7344529" y="886680"/>
            <a:ext cx="3672269" cy="2756193"/>
          </a:xfrm>
          <a:prstGeom prst="rect">
            <a:avLst/>
          </a:prstGeom>
        </p:spPr>
      </p:pic>
    </p:spTree>
    <p:extLst>
      <p:ext uri="{BB962C8B-B14F-4D97-AF65-F5344CB8AC3E}">
        <p14:creationId xmlns:p14="http://schemas.microsoft.com/office/powerpoint/2010/main" val="1094304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9861-6475-59B2-F58D-683C5ABA2998}"/>
              </a:ext>
            </a:extLst>
          </p:cNvPr>
          <p:cNvSpPr>
            <a:spLocks noGrp="1"/>
          </p:cNvSpPr>
          <p:nvPr>
            <p:ph type="title"/>
          </p:nvPr>
        </p:nvSpPr>
        <p:spPr/>
        <p:txBody>
          <a:bodyPr/>
          <a:lstStyle/>
          <a:p>
            <a:r>
              <a:rPr lang="en-DE" dirty="0"/>
              <a:t>Analysis Goals: Detect Prompt Muons</a:t>
            </a:r>
          </a:p>
        </p:txBody>
      </p:sp>
      <p:sp>
        <p:nvSpPr>
          <p:cNvPr id="3" name="Content Placeholder 2">
            <a:extLst>
              <a:ext uri="{FF2B5EF4-FFF2-40B4-BE49-F238E27FC236}">
                <a16:creationId xmlns:a16="http://schemas.microsoft.com/office/drawing/2014/main" id="{AEB269DA-173C-1D70-1BF7-F2CC56E22591}"/>
              </a:ext>
            </a:extLst>
          </p:cNvPr>
          <p:cNvSpPr>
            <a:spLocks noGrp="1"/>
          </p:cNvSpPr>
          <p:nvPr>
            <p:ph idx="1"/>
          </p:nvPr>
        </p:nvSpPr>
        <p:spPr/>
        <p:txBody>
          <a:bodyPr>
            <a:normAutofit/>
          </a:bodyPr>
          <a:lstStyle/>
          <a:p>
            <a:pPr marL="514350" indent="-514350">
              <a:buFont typeface="+mj-lt"/>
              <a:buAutoNum type="arabicParenR"/>
            </a:pPr>
            <a:r>
              <a:rPr lang="en-DE" dirty="0"/>
              <a:t>Unfold a muon energy spectrum at surface</a:t>
            </a:r>
          </a:p>
          <a:p>
            <a:pPr marL="514350" indent="-514350">
              <a:buFont typeface="+mj-lt"/>
              <a:buAutoNum type="arabicParenR"/>
            </a:pPr>
            <a:r>
              <a:rPr lang="en-DE" dirty="0">
                <a:solidFill>
                  <a:srgbClr val="A5A5A5"/>
                </a:solidFill>
              </a:rPr>
              <a:t>Measure prompt component of the atmospheric muon flux</a:t>
            </a:r>
          </a:p>
          <a:p>
            <a:pPr marL="514350" indent="-514350">
              <a:buFont typeface="+mj-lt"/>
              <a:buAutoNum type="arabicParenR"/>
            </a:pPr>
            <a:endParaRPr lang="en-DE" dirty="0"/>
          </a:p>
          <a:p>
            <a:pPr marL="0" indent="0">
              <a:buNone/>
            </a:pPr>
            <a:endParaRPr lang="en-DE" dirty="0"/>
          </a:p>
        </p:txBody>
      </p:sp>
      <p:sp>
        <p:nvSpPr>
          <p:cNvPr id="4" name="Date Placeholder 3">
            <a:extLst>
              <a:ext uri="{FF2B5EF4-FFF2-40B4-BE49-F238E27FC236}">
                <a16:creationId xmlns:a16="http://schemas.microsoft.com/office/drawing/2014/main" id="{9CFF42EA-8CB0-075C-BF1A-A495570EC10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BEC7B47-D550-3D0B-61B7-EEBFB3CC4EF0}"/>
              </a:ext>
            </a:extLst>
          </p:cNvPr>
          <p:cNvSpPr>
            <a:spLocks noGrp="1"/>
          </p:cNvSpPr>
          <p:nvPr>
            <p:ph type="sldNum" sz="quarter" idx="12"/>
          </p:nvPr>
        </p:nvSpPr>
        <p:spPr/>
        <p:txBody>
          <a:bodyPr/>
          <a:lstStyle/>
          <a:p>
            <a:fld id="{CD8304E6-5469-594D-85BC-E468E92D2243}" type="slidenum">
              <a:rPr lang="en-US" smtClean="0"/>
              <a:t>2</a:t>
            </a:fld>
            <a:endParaRPr lang="en-US"/>
          </a:p>
        </p:txBody>
      </p:sp>
      <p:pic>
        <p:nvPicPr>
          <p:cNvPr id="6" name="Picture 2" descr="Logo Cosmic Interacting Matters">
            <a:extLst>
              <a:ext uri="{FF2B5EF4-FFF2-40B4-BE49-F238E27FC236}">
                <a16:creationId xmlns:a16="http://schemas.microsoft.com/office/drawing/2014/main" id="{3FDB6F4C-DBA9-88AA-A12C-C821FED8A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A53AE37-05E3-CE7A-728B-8CD09C76AC64}"/>
              </a:ext>
            </a:extLst>
          </p:cNvPr>
          <p:cNvGrpSpPr/>
          <p:nvPr/>
        </p:nvGrpSpPr>
        <p:grpSpPr>
          <a:xfrm>
            <a:off x="739319" y="3144700"/>
            <a:ext cx="3290206" cy="2088935"/>
            <a:chOff x="8653313" y="586373"/>
            <a:chExt cx="3247493" cy="2108585"/>
          </a:xfrm>
        </p:grpSpPr>
        <p:sp>
          <p:nvSpPr>
            <p:cNvPr id="10" name="Rounded Rectangle 9">
              <a:extLst>
                <a:ext uri="{FF2B5EF4-FFF2-40B4-BE49-F238E27FC236}">
                  <a16:creationId xmlns:a16="http://schemas.microsoft.com/office/drawing/2014/main" id="{DE44FEB3-9249-68B6-3590-BECA16028D4D}"/>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11" name="Rounded Rectangle 10">
              <a:extLst>
                <a:ext uri="{FF2B5EF4-FFF2-40B4-BE49-F238E27FC236}">
                  <a16:creationId xmlns:a16="http://schemas.microsoft.com/office/drawing/2014/main" id="{1F7739E1-D587-BF3B-51AB-C95CCB62707D}"/>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2" name="Rounded Rectangle 11">
              <a:extLst>
                <a:ext uri="{FF2B5EF4-FFF2-40B4-BE49-F238E27FC236}">
                  <a16:creationId xmlns:a16="http://schemas.microsoft.com/office/drawing/2014/main" id="{9701FBA8-BBC5-95F8-91A1-AA33B147B3FC}"/>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3" name="Rounded Rectangle 12">
              <a:extLst>
                <a:ext uri="{FF2B5EF4-FFF2-40B4-BE49-F238E27FC236}">
                  <a16:creationId xmlns:a16="http://schemas.microsoft.com/office/drawing/2014/main" id="{98E2B47B-F776-1744-8A31-3916B4328EA8}"/>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4" name="Straight Connector 13">
              <a:extLst>
                <a:ext uri="{FF2B5EF4-FFF2-40B4-BE49-F238E27FC236}">
                  <a16:creationId xmlns:a16="http://schemas.microsoft.com/office/drawing/2014/main" id="{5C814CD4-7C17-7D49-6EA6-2874D5AF0A4D}"/>
                </a:ext>
              </a:extLst>
            </p:cNvPr>
            <p:cNvCxnSpPr>
              <a:cxnSpLocks/>
              <a:stCxn id="10" idx="2"/>
              <a:endCxn id="11"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4604C8-9884-8899-ED8B-5ECD420C7CC4}"/>
                </a:ext>
              </a:extLst>
            </p:cNvPr>
            <p:cNvCxnSpPr>
              <a:cxnSpLocks/>
              <a:stCxn id="11" idx="2"/>
              <a:endCxn id="13"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106060-49B6-01D3-AA86-AB2F22F45E26}"/>
                </a:ext>
              </a:extLst>
            </p:cNvPr>
            <p:cNvCxnSpPr>
              <a:cxnSpLocks/>
              <a:stCxn id="11" idx="2"/>
              <a:endCxn id="12"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4316517-3B24-93FB-419A-8901D1E96921}"/>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8" name="TextBox 17">
              <a:extLst>
                <a:ext uri="{FF2B5EF4-FFF2-40B4-BE49-F238E27FC236}">
                  <a16:creationId xmlns:a16="http://schemas.microsoft.com/office/drawing/2014/main" id="{B46BA2CB-6880-5E96-D258-178375924273}"/>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grpSp>
      <p:pic>
        <p:nvPicPr>
          <p:cNvPr id="19" name="Content Placeholder 7">
            <a:extLst>
              <a:ext uri="{FF2B5EF4-FFF2-40B4-BE49-F238E27FC236}">
                <a16:creationId xmlns:a16="http://schemas.microsoft.com/office/drawing/2014/main" id="{31AB7806-F2BF-ED10-D16C-D25576DE9238}"/>
              </a:ext>
            </a:extLst>
          </p:cNvPr>
          <p:cNvPicPr>
            <a:picLocks noChangeAspect="1"/>
          </p:cNvPicPr>
          <p:nvPr/>
        </p:nvPicPr>
        <p:blipFill rotWithShape="1">
          <a:blip r:embed="rId3"/>
          <a:srcRect l="7825" r="6977" b="31102"/>
          <a:stretch/>
        </p:blipFill>
        <p:spPr>
          <a:xfrm>
            <a:off x="4965718" y="1107440"/>
            <a:ext cx="7113466" cy="5271801"/>
          </a:xfrm>
          <a:prstGeom prst="rect">
            <a:avLst/>
          </a:prstGeom>
        </p:spPr>
      </p:pic>
      <p:sp>
        <p:nvSpPr>
          <p:cNvPr id="20" name="TextBox 19">
            <a:extLst>
              <a:ext uri="{FF2B5EF4-FFF2-40B4-BE49-F238E27FC236}">
                <a16:creationId xmlns:a16="http://schemas.microsoft.com/office/drawing/2014/main" id="{FBE6ADD7-C123-4130-4842-89A72839C2FE}"/>
              </a:ext>
            </a:extLst>
          </p:cNvPr>
          <p:cNvSpPr txBox="1"/>
          <p:nvPr/>
        </p:nvSpPr>
        <p:spPr>
          <a:xfrm>
            <a:off x="5139530" y="6338986"/>
            <a:ext cx="2822815" cy="307777"/>
          </a:xfrm>
          <a:prstGeom prst="rect">
            <a:avLst/>
          </a:prstGeom>
          <a:noFill/>
        </p:spPr>
        <p:txBody>
          <a:bodyPr wrap="square" rtlCol="0">
            <a:spAutoFit/>
          </a:bodyPr>
          <a:lstStyle/>
          <a:p>
            <a:r>
              <a:rPr lang="en-DE" sz="1400" dirty="0">
                <a:solidFill>
                  <a:schemeClr val="accent3"/>
                </a:solidFill>
              </a:rPr>
              <a:t>Credit: Ludwig Neste</a:t>
            </a:r>
          </a:p>
        </p:txBody>
      </p:sp>
    </p:spTree>
    <p:extLst>
      <p:ext uri="{BB962C8B-B14F-4D97-AF65-F5344CB8AC3E}">
        <p14:creationId xmlns:p14="http://schemas.microsoft.com/office/powerpoint/2010/main" val="2701430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2B8A1-41A3-3E4D-5936-0492CB93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16C3BF-960E-BFEB-12A4-20AF115E42E1}"/>
              </a:ext>
            </a:extLst>
          </p:cNvPr>
          <p:cNvSpPr>
            <a:spLocks noGrp="1"/>
          </p:cNvSpPr>
          <p:nvPr>
            <p:ph type="ctrTitle"/>
          </p:nvPr>
        </p:nvSpPr>
        <p:spPr/>
        <p:txBody>
          <a:bodyPr/>
          <a:lstStyle/>
          <a:p>
            <a:r>
              <a:rPr lang="en-DE" dirty="0"/>
              <a:t>Unfold Muon Flux with Systematics</a:t>
            </a:r>
          </a:p>
        </p:txBody>
      </p:sp>
      <p:sp>
        <p:nvSpPr>
          <p:cNvPr id="3" name="Subtitle 2">
            <a:extLst>
              <a:ext uri="{FF2B5EF4-FFF2-40B4-BE49-F238E27FC236}">
                <a16:creationId xmlns:a16="http://schemas.microsoft.com/office/drawing/2014/main" id="{CD9F5666-0F56-50DB-AC6D-362D595D4909}"/>
              </a:ext>
            </a:extLst>
          </p:cNvPr>
          <p:cNvSpPr>
            <a:spLocks noGrp="1"/>
          </p:cNvSpPr>
          <p:nvPr>
            <p:ph type="subTitle" idx="1"/>
          </p:nvPr>
        </p:nvSpPr>
        <p:spPr/>
        <p:txBody>
          <a:bodyPr/>
          <a:lstStyle/>
          <a:p>
            <a:r>
              <a:rPr lang="en-GB" dirty="0"/>
              <a:t>N</a:t>
            </a:r>
            <a:r>
              <a:rPr lang="en-DE" dirty="0"/>
              <a:t>o regularization</a:t>
            </a:r>
          </a:p>
        </p:txBody>
      </p:sp>
      <p:sp>
        <p:nvSpPr>
          <p:cNvPr id="4" name="Date Placeholder 3">
            <a:extLst>
              <a:ext uri="{FF2B5EF4-FFF2-40B4-BE49-F238E27FC236}">
                <a16:creationId xmlns:a16="http://schemas.microsoft.com/office/drawing/2014/main" id="{CE658D1E-BB7B-567C-328A-CEE53FEDD1B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81A06C1-EE9D-56EC-EF9C-CB2841D2E340}"/>
              </a:ext>
            </a:extLst>
          </p:cNvPr>
          <p:cNvSpPr>
            <a:spLocks noGrp="1"/>
          </p:cNvSpPr>
          <p:nvPr>
            <p:ph type="sldNum" sz="quarter" idx="12"/>
          </p:nvPr>
        </p:nvSpPr>
        <p:spPr/>
        <p:txBody>
          <a:bodyPr/>
          <a:lstStyle/>
          <a:p>
            <a:fld id="{CD8304E6-5469-594D-85BC-E468E92D2243}" type="slidenum">
              <a:rPr lang="en-US" smtClean="0"/>
              <a:t>20</a:t>
            </a:fld>
            <a:endParaRPr lang="en-US"/>
          </a:p>
        </p:txBody>
      </p:sp>
    </p:spTree>
    <p:extLst>
      <p:ext uri="{BB962C8B-B14F-4D97-AF65-F5344CB8AC3E}">
        <p14:creationId xmlns:p14="http://schemas.microsoft.com/office/powerpoint/2010/main" val="2633652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201E2-7DE4-6326-7859-65D871E81BF3}"/>
              </a:ext>
            </a:extLst>
          </p:cNvPr>
          <p:cNvSpPr>
            <a:spLocks noGrp="1"/>
          </p:cNvSpPr>
          <p:nvPr>
            <p:ph type="title"/>
          </p:nvPr>
        </p:nvSpPr>
        <p:spPr/>
        <p:txBody>
          <a:bodyPr/>
          <a:lstStyle/>
          <a:p>
            <a:r>
              <a:rPr lang="en-DE" dirty="0"/>
              <a:t>Muon Flux at Surface (no regularization)</a:t>
            </a:r>
          </a:p>
        </p:txBody>
      </p:sp>
      <p:pic>
        <p:nvPicPr>
          <p:cNvPr id="8" name="Content Placeholder 7">
            <a:extLst>
              <a:ext uri="{FF2B5EF4-FFF2-40B4-BE49-F238E27FC236}">
                <a16:creationId xmlns:a16="http://schemas.microsoft.com/office/drawing/2014/main" id="{4609AE41-4385-6950-5421-5AC81BE440DD}"/>
              </a:ext>
            </a:extLst>
          </p:cNvPr>
          <p:cNvPicPr>
            <a:picLocks noGrp="1" noChangeAspect="1"/>
          </p:cNvPicPr>
          <p:nvPr>
            <p:ph idx="1"/>
          </p:nvPr>
        </p:nvPicPr>
        <p:blipFill>
          <a:blip r:embed="rId2"/>
          <a:stretch>
            <a:fillRect/>
          </a:stretch>
        </p:blipFill>
        <p:spPr>
          <a:xfrm>
            <a:off x="0" y="1385868"/>
            <a:ext cx="5903980" cy="4401908"/>
          </a:xfrm>
        </p:spPr>
      </p:pic>
      <p:sp>
        <p:nvSpPr>
          <p:cNvPr id="4" name="Date Placeholder 3">
            <a:extLst>
              <a:ext uri="{FF2B5EF4-FFF2-40B4-BE49-F238E27FC236}">
                <a16:creationId xmlns:a16="http://schemas.microsoft.com/office/drawing/2014/main" id="{76168F75-1292-0EED-58A0-BACD5F0237F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E7D056D-D99E-FB71-06CB-EFAD7124CCC5}"/>
              </a:ext>
            </a:extLst>
          </p:cNvPr>
          <p:cNvSpPr>
            <a:spLocks noGrp="1"/>
          </p:cNvSpPr>
          <p:nvPr>
            <p:ph type="sldNum" sz="quarter" idx="12"/>
          </p:nvPr>
        </p:nvSpPr>
        <p:spPr/>
        <p:txBody>
          <a:bodyPr/>
          <a:lstStyle/>
          <a:p>
            <a:fld id="{CD8304E6-5469-594D-85BC-E468E92D2243}" type="slidenum">
              <a:rPr lang="en-US" smtClean="0"/>
              <a:t>21</a:t>
            </a:fld>
            <a:endParaRPr lang="en-US"/>
          </a:p>
        </p:txBody>
      </p:sp>
      <p:pic>
        <p:nvPicPr>
          <p:cNvPr id="10" name="Picture 9">
            <a:extLst>
              <a:ext uri="{FF2B5EF4-FFF2-40B4-BE49-F238E27FC236}">
                <a16:creationId xmlns:a16="http://schemas.microsoft.com/office/drawing/2014/main" id="{9844CFB2-ACE6-F89D-D616-DD8CCBC7A342}"/>
              </a:ext>
            </a:extLst>
          </p:cNvPr>
          <p:cNvPicPr>
            <a:picLocks noChangeAspect="1"/>
          </p:cNvPicPr>
          <p:nvPr/>
        </p:nvPicPr>
        <p:blipFill>
          <a:blip r:embed="rId3"/>
          <a:stretch>
            <a:fillRect/>
          </a:stretch>
        </p:blipFill>
        <p:spPr>
          <a:xfrm>
            <a:off x="6118030" y="1385868"/>
            <a:ext cx="5928460" cy="4401908"/>
          </a:xfrm>
          <a:prstGeom prst="rect">
            <a:avLst/>
          </a:prstGeom>
        </p:spPr>
      </p:pic>
    </p:spTree>
    <p:extLst>
      <p:ext uri="{BB962C8B-B14F-4D97-AF65-F5344CB8AC3E}">
        <p14:creationId xmlns:p14="http://schemas.microsoft.com/office/powerpoint/2010/main" val="113012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E4635-FEE3-BB48-169D-24400AA93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B272C-896A-32C9-0F9F-0D5FA1DF4FA6}"/>
              </a:ext>
            </a:extLst>
          </p:cNvPr>
          <p:cNvSpPr>
            <a:spLocks noGrp="1"/>
          </p:cNvSpPr>
          <p:nvPr>
            <p:ph type="ctrTitle"/>
          </p:nvPr>
        </p:nvSpPr>
        <p:spPr/>
        <p:txBody>
          <a:bodyPr/>
          <a:lstStyle/>
          <a:p>
            <a:r>
              <a:rPr lang="en-DE" dirty="0"/>
              <a:t>Unfold Muon Flux with Systematics</a:t>
            </a:r>
          </a:p>
        </p:txBody>
      </p:sp>
      <p:sp>
        <p:nvSpPr>
          <p:cNvPr id="3" name="Subtitle 2">
            <a:extLst>
              <a:ext uri="{FF2B5EF4-FFF2-40B4-BE49-F238E27FC236}">
                <a16:creationId xmlns:a16="http://schemas.microsoft.com/office/drawing/2014/main" id="{FE64F873-6C03-8134-56BC-6AC665D34C4A}"/>
              </a:ext>
            </a:extLst>
          </p:cNvPr>
          <p:cNvSpPr>
            <a:spLocks noGrp="1"/>
          </p:cNvSpPr>
          <p:nvPr>
            <p:ph type="subTitle" idx="1"/>
          </p:nvPr>
        </p:nvSpPr>
        <p:spPr/>
        <p:txBody>
          <a:bodyPr/>
          <a:lstStyle/>
          <a:p>
            <a:r>
              <a:rPr lang="en-GB" dirty="0"/>
              <a:t>With</a:t>
            </a:r>
            <a:r>
              <a:rPr lang="en-DE" dirty="0"/>
              <a:t> regularization</a:t>
            </a:r>
          </a:p>
        </p:txBody>
      </p:sp>
      <p:sp>
        <p:nvSpPr>
          <p:cNvPr id="4" name="Date Placeholder 3">
            <a:extLst>
              <a:ext uri="{FF2B5EF4-FFF2-40B4-BE49-F238E27FC236}">
                <a16:creationId xmlns:a16="http://schemas.microsoft.com/office/drawing/2014/main" id="{17C8DEAE-2871-A769-BC95-10C0FFB325D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12A519F-3BAD-E945-E09D-9E959588A55D}"/>
              </a:ext>
            </a:extLst>
          </p:cNvPr>
          <p:cNvSpPr>
            <a:spLocks noGrp="1"/>
          </p:cNvSpPr>
          <p:nvPr>
            <p:ph type="sldNum" sz="quarter" idx="12"/>
          </p:nvPr>
        </p:nvSpPr>
        <p:spPr/>
        <p:txBody>
          <a:bodyPr/>
          <a:lstStyle/>
          <a:p>
            <a:fld id="{CD8304E6-5469-594D-85BC-E468E92D2243}" type="slidenum">
              <a:rPr lang="en-US" smtClean="0"/>
              <a:t>22</a:t>
            </a:fld>
            <a:endParaRPr lang="en-US"/>
          </a:p>
        </p:txBody>
      </p:sp>
    </p:spTree>
    <p:extLst>
      <p:ext uri="{BB962C8B-B14F-4D97-AF65-F5344CB8AC3E}">
        <p14:creationId xmlns:p14="http://schemas.microsoft.com/office/powerpoint/2010/main" val="1209541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F285-B8FB-53D1-2A6C-A52805D9260D}"/>
              </a:ext>
            </a:extLst>
          </p:cNvPr>
          <p:cNvSpPr>
            <a:spLocks noGrp="1"/>
          </p:cNvSpPr>
          <p:nvPr>
            <p:ph type="title"/>
          </p:nvPr>
        </p:nvSpPr>
        <p:spPr/>
        <p:txBody>
          <a:bodyPr/>
          <a:lstStyle/>
          <a:p>
            <a:r>
              <a:rPr lang="en-DE" dirty="0"/>
              <a:t>Muon Flux at Surface (Tau = 0.001)</a:t>
            </a:r>
          </a:p>
        </p:txBody>
      </p:sp>
      <p:pic>
        <p:nvPicPr>
          <p:cNvPr id="7" name="Content Placeholder 6">
            <a:extLst>
              <a:ext uri="{FF2B5EF4-FFF2-40B4-BE49-F238E27FC236}">
                <a16:creationId xmlns:a16="http://schemas.microsoft.com/office/drawing/2014/main" id="{10364012-DA88-19C2-C894-3DAB5096828F}"/>
              </a:ext>
            </a:extLst>
          </p:cNvPr>
          <p:cNvPicPr>
            <a:picLocks noGrp="1" noChangeAspect="1"/>
          </p:cNvPicPr>
          <p:nvPr>
            <p:ph idx="1"/>
          </p:nvPr>
        </p:nvPicPr>
        <p:blipFill>
          <a:blip r:embed="rId2"/>
          <a:stretch>
            <a:fillRect/>
          </a:stretch>
        </p:blipFill>
        <p:spPr>
          <a:xfrm>
            <a:off x="0" y="1313198"/>
            <a:ext cx="5901037" cy="4399713"/>
          </a:xfrm>
        </p:spPr>
      </p:pic>
      <p:sp>
        <p:nvSpPr>
          <p:cNvPr id="4" name="Date Placeholder 3">
            <a:extLst>
              <a:ext uri="{FF2B5EF4-FFF2-40B4-BE49-F238E27FC236}">
                <a16:creationId xmlns:a16="http://schemas.microsoft.com/office/drawing/2014/main" id="{A4ADB6B3-AFBC-7CF5-CE79-2938253B844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45F6E44-3323-B8FC-6692-91C81EEB9767}"/>
              </a:ext>
            </a:extLst>
          </p:cNvPr>
          <p:cNvSpPr>
            <a:spLocks noGrp="1"/>
          </p:cNvSpPr>
          <p:nvPr>
            <p:ph type="sldNum" sz="quarter" idx="12"/>
          </p:nvPr>
        </p:nvSpPr>
        <p:spPr/>
        <p:txBody>
          <a:bodyPr/>
          <a:lstStyle/>
          <a:p>
            <a:fld id="{CD8304E6-5469-594D-85BC-E468E92D2243}" type="slidenum">
              <a:rPr lang="en-US" smtClean="0"/>
              <a:t>23</a:t>
            </a:fld>
            <a:endParaRPr lang="en-US"/>
          </a:p>
        </p:txBody>
      </p:sp>
      <p:pic>
        <p:nvPicPr>
          <p:cNvPr id="9" name="Picture 8">
            <a:extLst>
              <a:ext uri="{FF2B5EF4-FFF2-40B4-BE49-F238E27FC236}">
                <a16:creationId xmlns:a16="http://schemas.microsoft.com/office/drawing/2014/main" id="{89E0BE61-57F7-1513-AB2A-EF7AEF15D8A3}"/>
              </a:ext>
            </a:extLst>
          </p:cNvPr>
          <p:cNvPicPr>
            <a:picLocks noChangeAspect="1"/>
          </p:cNvPicPr>
          <p:nvPr/>
        </p:nvPicPr>
        <p:blipFill>
          <a:blip r:embed="rId3"/>
          <a:stretch>
            <a:fillRect/>
          </a:stretch>
        </p:blipFill>
        <p:spPr>
          <a:xfrm>
            <a:off x="6145453" y="1313198"/>
            <a:ext cx="5901037" cy="4381546"/>
          </a:xfrm>
          <a:prstGeom prst="rect">
            <a:avLst/>
          </a:prstGeom>
        </p:spPr>
      </p:pic>
    </p:spTree>
    <p:extLst>
      <p:ext uri="{BB962C8B-B14F-4D97-AF65-F5344CB8AC3E}">
        <p14:creationId xmlns:p14="http://schemas.microsoft.com/office/powerpoint/2010/main" val="1220391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6DDD109-8370-1A67-C8B2-F4EEC849B408}"/>
              </a:ext>
            </a:extLst>
          </p:cNvPr>
          <p:cNvPicPr>
            <a:picLocks noGrp="1" noChangeAspect="1"/>
          </p:cNvPicPr>
          <p:nvPr>
            <p:ph idx="1"/>
          </p:nvPr>
        </p:nvPicPr>
        <p:blipFill>
          <a:blip r:embed="rId2"/>
          <a:stretch>
            <a:fillRect/>
          </a:stretch>
        </p:blipFill>
        <p:spPr>
          <a:xfrm>
            <a:off x="0" y="0"/>
            <a:ext cx="6000459" cy="6007261"/>
          </a:xfrm>
        </p:spPr>
      </p:pic>
      <p:sp>
        <p:nvSpPr>
          <p:cNvPr id="5" name="Slide Number Placeholder 4">
            <a:extLst>
              <a:ext uri="{FF2B5EF4-FFF2-40B4-BE49-F238E27FC236}">
                <a16:creationId xmlns:a16="http://schemas.microsoft.com/office/drawing/2014/main" id="{6626461D-3A7F-600A-747D-5B2B12AD2290}"/>
              </a:ext>
            </a:extLst>
          </p:cNvPr>
          <p:cNvSpPr>
            <a:spLocks noGrp="1"/>
          </p:cNvSpPr>
          <p:nvPr>
            <p:ph type="sldNum" sz="quarter" idx="12"/>
          </p:nvPr>
        </p:nvSpPr>
        <p:spPr/>
        <p:txBody>
          <a:bodyPr/>
          <a:lstStyle/>
          <a:p>
            <a:fld id="{CD8304E6-5469-594D-85BC-E468E92D2243}" type="slidenum">
              <a:rPr lang="en-US" smtClean="0"/>
              <a:t>24</a:t>
            </a:fld>
            <a:endParaRPr lang="en-US" dirty="0"/>
          </a:p>
        </p:txBody>
      </p:sp>
      <p:sp>
        <p:nvSpPr>
          <p:cNvPr id="8" name="TextBox 7">
            <a:extLst>
              <a:ext uri="{FF2B5EF4-FFF2-40B4-BE49-F238E27FC236}">
                <a16:creationId xmlns:a16="http://schemas.microsoft.com/office/drawing/2014/main" id="{AA43B476-FDD0-54BC-F683-EAB32191CBA2}"/>
              </a:ext>
            </a:extLst>
          </p:cNvPr>
          <p:cNvSpPr txBox="1"/>
          <p:nvPr/>
        </p:nvSpPr>
        <p:spPr>
          <a:xfrm>
            <a:off x="3263750" y="1033365"/>
            <a:ext cx="1240661" cy="369332"/>
          </a:xfrm>
          <a:prstGeom prst="rect">
            <a:avLst/>
          </a:prstGeom>
          <a:noFill/>
        </p:spPr>
        <p:txBody>
          <a:bodyPr wrap="none" rtlCol="0">
            <a:spAutoFit/>
          </a:bodyPr>
          <a:lstStyle/>
          <a:p>
            <a:r>
              <a:rPr lang="en-GB" dirty="0">
                <a:solidFill>
                  <a:schemeClr val="accent2"/>
                </a:solidFill>
              </a:rPr>
              <a:t>T</a:t>
            </a:r>
            <a:r>
              <a:rPr lang="en-DE" dirty="0">
                <a:solidFill>
                  <a:schemeClr val="accent2"/>
                </a:solidFill>
              </a:rPr>
              <a:t>au = None</a:t>
            </a:r>
          </a:p>
        </p:txBody>
      </p:sp>
      <p:pic>
        <p:nvPicPr>
          <p:cNvPr id="10" name="Picture 9">
            <a:extLst>
              <a:ext uri="{FF2B5EF4-FFF2-40B4-BE49-F238E27FC236}">
                <a16:creationId xmlns:a16="http://schemas.microsoft.com/office/drawing/2014/main" id="{89B07658-6B3C-5DF1-3333-B3692BC5F845}"/>
              </a:ext>
            </a:extLst>
          </p:cNvPr>
          <p:cNvPicPr>
            <a:picLocks noChangeAspect="1"/>
          </p:cNvPicPr>
          <p:nvPr/>
        </p:nvPicPr>
        <p:blipFill>
          <a:blip r:embed="rId3"/>
          <a:stretch>
            <a:fillRect/>
          </a:stretch>
        </p:blipFill>
        <p:spPr>
          <a:xfrm>
            <a:off x="6035258" y="1"/>
            <a:ext cx="6000459" cy="6007260"/>
          </a:xfrm>
          <a:prstGeom prst="rect">
            <a:avLst/>
          </a:prstGeom>
        </p:spPr>
      </p:pic>
      <p:sp>
        <p:nvSpPr>
          <p:cNvPr id="11" name="TextBox 10">
            <a:extLst>
              <a:ext uri="{FF2B5EF4-FFF2-40B4-BE49-F238E27FC236}">
                <a16:creationId xmlns:a16="http://schemas.microsoft.com/office/drawing/2014/main" id="{DA27BBFC-2B4B-0065-44E7-F1ADF8C551E6}"/>
              </a:ext>
            </a:extLst>
          </p:cNvPr>
          <p:cNvSpPr txBox="1"/>
          <p:nvPr/>
        </p:nvSpPr>
        <p:spPr>
          <a:xfrm>
            <a:off x="9404048" y="1033365"/>
            <a:ext cx="1258293" cy="369332"/>
          </a:xfrm>
          <a:prstGeom prst="rect">
            <a:avLst/>
          </a:prstGeom>
          <a:noFill/>
        </p:spPr>
        <p:txBody>
          <a:bodyPr wrap="none" rtlCol="0">
            <a:spAutoFit/>
          </a:bodyPr>
          <a:lstStyle/>
          <a:p>
            <a:r>
              <a:rPr lang="en-GB" dirty="0">
                <a:solidFill>
                  <a:schemeClr val="accent2"/>
                </a:solidFill>
              </a:rPr>
              <a:t>T</a:t>
            </a:r>
            <a:r>
              <a:rPr lang="en-DE" dirty="0">
                <a:solidFill>
                  <a:schemeClr val="accent2"/>
                </a:solidFill>
              </a:rPr>
              <a:t>au = 0.001</a:t>
            </a:r>
          </a:p>
        </p:txBody>
      </p:sp>
      <p:sp>
        <p:nvSpPr>
          <p:cNvPr id="12" name="Rounded Rectangle 11">
            <a:extLst>
              <a:ext uri="{FF2B5EF4-FFF2-40B4-BE49-F238E27FC236}">
                <a16:creationId xmlns:a16="http://schemas.microsoft.com/office/drawing/2014/main" id="{2C863EED-40C6-9038-F498-7A1B62948EF0}"/>
              </a:ext>
            </a:extLst>
          </p:cNvPr>
          <p:cNvSpPr/>
          <p:nvPr/>
        </p:nvSpPr>
        <p:spPr>
          <a:xfrm>
            <a:off x="6000460" y="0"/>
            <a:ext cx="1990936" cy="1767328"/>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ounded Rectangle 12">
            <a:extLst>
              <a:ext uri="{FF2B5EF4-FFF2-40B4-BE49-F238E27FC236}">
                <a16:creationId xmlns:a16="http://schemas.microsoft.com/office/drawing/2014/main" id="{F55A6703-C61B-1CA6-1C9E-8DBF4D450E59}"/>
              </a:ext>
            </a:extLst>
          </p:cNvPr>
          <p:cNvSpPr/>
          <p:nvPr/>
        </p:nvSpPr>
        <p:spPr>
          <a:xfrm>
            <a:off x="0" y="0"/>
            <a:ext cx="1951745" cy="1767328"/>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2BEA3047-9F92-5D3C-4A1A-B110E8ED9220}"/>
              </a:ext>
            </a:extLst>
          </p:cNvPr>
          <p:cNvSpPr txBox="1"/>
          <p:nvPr/>
        </p:nvSpPr>
        <p:spPr>
          <a:xfrm>
            <a:off x="3169548" y="470516"/>
            <a:ext cx="1146404" cy="276999"/>
          </a:xfrm>
          <a:prstGeom prst="rect">
            <a:avLst/>
          </a:prstGeom>
          <a:noFill/>
        </p:spPr>
        <p:txBody>
          <a:bodyPr wrap="none" rtlCol="0">
            <a:spAutoFit/>
          </a:bodyPr>
          <a:lstStyle/>
          <a:p>
            <a:r>
              <a:rPr lang="en-GB" sz="1200" dirty="0">
                <a:solidFill>
                  <a:srgbClr val="74B842"/>
                </a:solidFill>
              </a:rPr>
              <a:t>S</a:t>
            </a:r>
            <a:r>
              <a:rPr lang="en-DE" sz="1200" dirty="0">
                <a:solidFill>
                  <a:srgbClr val="74B842"/>
                </a:solidFill>
              </a:rPr>
              <a:t>ystematic bins</a:t>
            </a:r>
          </a:p>
        </p:txBody>
      </p:sp>
      <p:cxnSp>
        <p:nvCxnSpPr>
          <p:cNvPr id="16" name="Straight Arrow Connector 15">
            <a:extLst>
              <a:ext uri="{FF2B5EF4-FFF2-40B4-BE49-F238E27FC236}">
                <a16:creationId xmlns:a16="http://schemas.microsoft.com/office/drawing/2014/main" id="{49B9AFE1-652F-276B-F6B8-9A58EC7D83E9}"/>
              </a:ext>
            </a:extLst>
          </p:cNvPr>
          <p:cNvCxnSpPr/>
          <p:nvPr/>
        </p:nvCxnSpPr>
        <p:spPr>
          <a:xfrm>
            <a:off x="4323425" y="603682"/>
            <a:ext cx="1677034"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C6A1838-3633-CA27-9BE8-B4C96E747FFE}"/>
              </a:ext>
            </a:extLst>
          </p:cNvPr>
          <p:cNvCxnSpPr>
            <a:stCxn id="14" idx="1"/>
          </p:cNvCxnSpPr>
          <p:nvPr/>
        </p:nvCxnSpPr>
        <p:spPr>
          <a:xfrm flipH="1" flipV="1">
            <a:off x="1951745" y="609015"/>
            <a:ext cx="1217803" cy="1"/>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F3807B6D-A11A-FC59-939D-F74343A313D8}"/>
              </a:ext>
            </a:extLst>
          </p:cNvPr>
          <p:cNvSpPr/>
          <p:nvPr/>
        </p:nvSpPr>
        <p:spPr>
          <a:xfrm>
            <a:off x="1846555" y="1767327"/>
            <a:ext cx="363985" cy="345557"/>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ounded Rectangle 20">
            <a:extLst>
              <a:ext uri="{FF2B5EF4-FFF2-40B4-BE49-F238E27FC236}">
                <a16:creationId xmlns:a16="http://schemas.microsoft.com/office/drawing/2014/main" id="{3CFD1D32-01BA-430D-0D69-0F149395E1A0}"/>
              </a:ext>
            </a:extLst>
          </p:cNvPr>
          <p:cNvSpPr/>
          <p:nvPr/>
        </p:nvSpPr>
        <p:spPr>
          <a:xfrm>
            <a:off x="7871801" y="1767326"/>
            <a:ext cx="363985" cy="345557"/>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TextBox 21">
            <a:extLst>
              <a:ext uri="{FF2B5EF4-FFF2-40B4-BE49-F238E27FC236}">
                <a16:creationId xmlns:a16="http://schemas.microsoft.com/office/drawing/2014/main" id="{4165BCCE-2B5E-BAB5-4F56-A515ACF91FF9}"/>
              </a:ext>
            </a:extLst>
          </p:cNvPr>
          <p:cNvSpPr txBox="1"/>
          <p:nvPr/>
        </p:nvSpPr>
        <p:spPr>
          <a:xfrm>
            <a:off x="3515571" y="1889682"/>
            <a:ext cx="1059329" cy="276999"/>
          </a:xfrm>
          <a:prstGeom prst="rect">
            <a:avLst/>
          </a:prstGeom>
          <a:noFill/>
        </p:spPr>
        <p:txBody>
          <a:bodyPr wrap="none" rtlCol="0">
            <a:spAutoFit/>
          </a:bodyPr>
          <a:lstStyle/>
          <a:p>
            <a:r>
              <a:rPr lang="en-GB" sz="1200" dirty="0">
                <a:solidFill>
                  <a:srgbClr val="74B842"/>
                </a:solidFill>
              </a:rPr>
              <a:t>underflow</a:t>
            </a:r>
            <a:r>
              <a:rPr lang="en-DE" sz="1200" dirty="0">
                <a:solidFill>
                  <a:srgbClr val="74B842"/>
                </a:solidFill>
              </a:rPr>
              <a:t> bin</a:t>
            </a:r>
          </a:p>
        </p:txBody>
      </p:sp>
      <p:cxnSp>
        <p:nvCxnSpPr>
          <p:cNvPr id="23" name="Straight Arrow Connector 22">
            <a:extLst>
              <a:ext uri="{FF2B5EF4-FFF2-40B4-BE49-F238E27FC236}">
                <a16:creationId xmlns:a16="http://schemas.microsoft.com/office/drawing/2014/main" id="{07120182-9640-4BCA-31CC-23271796F1C0}"/>
              </a:ext>
            </a:extLst>
          </p:cNvPr>
          <p:cNvCxnSpPr>
            <a:cxnSpLocks/>
          </p:cNvCxnSpPr>
          <p:nvPr/>
        </p:nvCxnSpPr>
        <p:spPr>
          <a:xfrm flipV="1">
            <a:off x="4669448" y="2006883"/>
            <a:ext cx="3190812" cy="15965"/>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C2955A-C615-7401-7ABF-4BAEE17307D6}"/>
              </a:ext>
            </a:extLst>
          </p:cNvPr>
          <p:cNvCxnSpPr>
            <a:stCxn id="22" idx="1"/>
          </p:cNvCxnSpPr>
          <p:nvPr/>
        </p:nvCxnSpPr>
        <p:spPr>
          <a:xfrm flipH="1" flipV="1">
            <a:off x="2297768" y="2028181"/>
            <a:ext cx="1217803" cy="1"/>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E3AB8EB5-9D72-7197-A264-AD6515BB34C7}"/>
              </a:ext>
            </a:extLst>
          </p:cNvPr>
          <p:cNvSpPr/>
          <p:nvPr/>
        </p:nvSpPr>
        <p:spPr>
          <a:xfrm>
            <a:off x="5592932" y="5495278"/>
            <a:ext cx="407527" cy="408372"/>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ounded Rectangle 26">
            <a:extLst>
              <a:ext uri="{FF2B5EF4-FFF2-40B4-BE49-F238E27FC236}">
                <a16:creationId xmlns:a16="http://schemas.microsoft.com/office/drawing/2014/main" id="{37A7A059-EC67-A80E-72E6-13BE7A511492}"/>
              </a:ext>
            </a:extLst>
          </p:cNvPr>
          <p:cNvSpPr/>
          <p:nvPr/>
        </p:nvSpPr>
        <p:spPr>
          <a:xfrm>
            <a:off x="11628190" y="5495278"/>
            <a:ext cx="407527" cy="408372"/>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TextBox 27">
            <a:extLst>
              <a:ext uri="{FF2B5EF4-FFF2-40B4-BE49-F238E27FC236}">
                <a16:creationId xmlns:a16="http://schemas.microsoft.com/office/drawing/2014/main" id="{A02532DA-5322-95CE-119F-EFF1C73955E4}"/>
              </a:ext>
            </a:extLst>
          </p:cNvPr>
          <p:cNvSpPr txBox="1"/>
          <p:nvPr/>
        </p:nvSpPr>
        <p:spPr>
          <a:xfrm>
            <a:off x="7551271" y="6043306"/>
            <a:ext cx="967381" cy="276999"/>
          </a:xfrm>
          <a:prstGeom prst="rect">
            <a:avLst/>
          </a:prstGeom>
          <a:noFill/>
        </p:spPr>
        <p:txBody>
          <a:bodyPr wrap="none" rtlCol="0">
            <a:spAutoFit/>
          </a:bodyPr>
          <a:lstStyle/>
          <a:p>
            <a:r>
              <a:rPr lang="en-GB" sz="1200" dirty="0">
                <a:solidFill>
                  <a:srgbClr val="74B842"/>
                </a:solidFill>
              </a:rPr>
              <a:t>overflow</a:t>
            </a:r>
            <a:r>
              <a:rPr lang="en-DE" sz="1200" dirty="0">
                <a:solidFill>
                  <a:srgbClr val="74B842"/>
                </a:solidFill>
              </a:rPr>
              <a:t> bin</a:t>
            </a:r>
          </a:p>
        </p:txBody>
      </p:sp>
      <p:cxnSp>
        <p:nvCxnSpPr>
          <p:cNvPr id="29" name="Straight Arrow Connector 28">
            <a:extLst>
              <a:ext uri="{FF2B5EF4-FFF2-40B4-BE49-F238E27FC236}">
                <a16:creationId xmlns:a16="http://schemas.microsoft.com/office/drawing/2014/main" id="{701867E7-7701-CEE9-AF25-5F6889FBE547}"/>
              </a:ext>
            </a:extLst>
          </p:cNvPr>
          <p:cNvCxnSpPr>
            <a:cxnSpLocks/>
          </p:cNvCxnSpPr>
          <p:nvPr/>
        </p:nvCxnSpPr>
        <p:spPr>
          <a:xfrm flipV="1">
            <a:off x="8705148" y="5947473"/>
            <a:ext cx="2986743" cy="228999"/>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0961BA2-E193-4081-D17A-D47E51BDD240}"/>
              </a:ext>
            </a:extLst>
          </p:cNvPr>
          <p:cNvCxnSpPr>
            <a:cxnSpLocks/>
            <a:stCxn id="28" idx="1"/>
          </p:cNvCxnSpPr>
          <p:nvPr/>
        </p:nvCxnSpPr>
        <p:spPr>
          <a:xfrm flipH="1" flipV="1">
            <a:off x="6000459" y="5947473"/>
            <a:ext cx="1550812" cy="234333"/>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EEF2904B-FE6A-1837-4B84-849746F2326A}"/>
              </a:ext>
            </a:extLst>
          </p:cNvPr>
          <p:cNvSpPr/>
          <p:nvPr/>
        </p:nvSpPr>
        <p:spPr>
          <a:xfrm rot="18953784">
            <a:off x="9570116" y="1834223"/>
            <a:ext cx="355098" cy="4274986"/>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2"/>
              </a:solidFill>
            </a:endParaRPr>
          </a:p>
        </p:txBody>
      </p:sp>
      <p:sp>
        <p:nvSpPr>
          <p:cNvPr id="37" name="Rounded Rectangle 36">
            <a:extLst>
              <a:ext uri="{FF2B5EF4-FFF2-40B4-BE49-F238E27FC236}">
                <a16:creationId xmlns:a16="http://schemas.microsoft.com/office/drawing/2014/main" id="{563CED9C-242D-7F4B-F38B-6A689517BAFC}"/>
              </a:ext>
            </a:extLst>
          </p:cNvPr>
          <p:cNvSpPr/>
          <p:nvPr/>
        </p:nvSpPr>
        <p:spPr>
          <a:xfrm rot="18953784">
            <a:off x="3565200" y="1876619"/>
            <a:ext cx="355098" cy="4274986"/>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2"/>
              </a:solidFill>
            </a:endParaRPr>
          </a:p>
        </p:txBody>
      </p:sp>
      <p:sp>
        <p:nvSpPr>
          <p:cNvPr id="38" name="TextBox 37">
            <a:extLst>
              <a:ext uri="{FF2B5EF4-FFF2-40B4-BE49-F238E27FC236}">
                <a16:creationId xmlns:a16="http://schemas.microsoft.com/office/drawing/2014/main" id="{7434519D-87C0-5765-FB37-56808FEA6EA8}"/>
              </a:ext>
            </a:extLst>
          </p:cNvPr>
          <p:cNvSpPr txBox="1"/>
          <p:nvPr/>
        </p:nvSpPr>
        <p:spPr>
          <a:xfrm>
            <a:off x="2579806" y="6176472"/>
            <a:ext cx="4245265" cy="646331"/>
          </a:xfrm>
          <a:prstGeom prst="rect">
            <a:avLst/>
          </a:prstGeom>
          <a:noFill/>
        </p:spPr>
        <p:txBody>
          <a:bodyPr wrap="none" rtlCol="0">
            <a:spAutoFit/>
          </a:bodyPr>
          <a:lstStyle/>
          <a:p>
            <a:pPr marL="285750" indent="-285750">
              <a:buFont typeface="Wingdings" pitchFamily="2" charset="2"/>
              <a:buChar char="Ø"/>
            </a:pPr>
            <a:r>
              <a:rPr lang="en-DE" dirty="0"/>
              <a:t>Regularization minimizes the correlation</a:t>
            </a:r>
          </a:p>
          <a:p>
            <a:pPr marL="285750" indent="-285750">
              <a:buFont typeface="Wingdings" pitchFamily="2" charset="2"/>
              <a:buChar char="Ø"/>
            </a:pPr>
            <a:r>
              <a:rPr lang="en-DE" dirty="0"/>
              <a:t>Find tau with the minimum correlation</a:t>
            </a:r>
          </a:p>
        </p:txBody>
      </p:sp>
    </p:spTree>
    <p:extLst>
      <p:ext uri="{BB962C8B-B14F-4D97-AF65-F5344CB8AC3E}">
        <p14:creationId xmlns:p14="http://schemas.microsoft.com/office/powerpoint/2010/main" val="2326084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DEA7A-6BDE-4B12-DBC2-69D80D08EB19}"/>
              </a:ext>
            </a:extLst>
          </p:cNvPr>
          <p:cNvSpPr>
            <a:spLocks noGrp="1"/>
          </p:cNvSpPr>
          <p:nvPr>
            <p:ph type="title"/>
          </p:nvPr>
        </p:nvSpPr>
        <p:spPr/>
        <p:txBody>
          <a:bodyPr/>
          <a:lstStyle/>
          <a:p>
            <a:r>
              <a:rPr lang="en-DE" dirty="0"/>
              <a:t>Conclusion</a:t>
            </a:r>
          </a:p>
        </p:txBody>
      </p:sp>
      <p:sp>
        <p:nvSpPr>
          <p:cNvPr id="3" name="Content Placeholder 2">
            <a:extLst>
              <a:ext uri="{FF2B5EF4-FFF2-40B4-BE49-F238E27FC236}">
                <a16:creationId xmlns:a16="http://schemas.microsoft.com/office/drawing/2014/main" id="{259D51C0-E774-B280-FA05-EC5DE712F923}"/>
              </a:ext>
            </a:extLst>
          </p:cNvPr>
          <p:cNvSpPr>
            <a:spLocks noGrp="1"/>
          </p:cNvSpPr>
          <p:nvPr>
            <p:ph idx="1"/>
          </p:nvPr>
        </p:nvSpPr>
        <p:spPr>
          <a:xfrm>
            <a:off x="538480" y="1118326"/>
            <a:ext cx="11508010" cy="5069523"/>
          </a:xfrm>
        </p:spPr>
        <p:txBody>
          <a:bodyPr/>
          <a:lstStyle/>
          <a:p>
            <a:r>
              <a:rPr lang="en-DE" dirty="0"/>
              <a:t>Unfold muon event rate  ✅ </a:t>
            </a:r>
          </a:p>
          <a:p>
            <a:r>
              <a:rPr lang="en-DE" dirty="0"/>
              <a:t>Unfold muon flux at surface  ✅</a:t>
            </a:r>
          </a:p>
          <a:p>
            <a:r>
              <a:rPr lang="en-DE" dirty="0"/>
              <a:t>Parameterize ice systematics ✅</a:t>
            </a:r>
          </a:p>
          <a:p>
            <a:pPr lvl="1"/>
            <a:r>
              <a:rPr lang="en-DE" dirty="0"/>
              <a:t>Small impact from Scattering, Hole Ice p0 , and Hole Ice p1</a:t>
            </a:r>
          </a:p>
          <a:p>
            <a:pPr lvl="1"/>
            <a:r>
              <a:rPr lang="en-DE" dirty="0"/>
              <a:t>Linear parameterization of Absorption and DOMEfficiency </a:t>
            </a:r>
          </a:p>
          <a:p>
            <a:r>
              <a:rPr lang="en-DE" dirty="0"/>
              <a:t>Unfold muon flux with systematics ✅</a:t>
            </a:r>
          </a:p>
          <a:p>
            <a:endParaRPr lang="en-DE" dirty="0"/>
          </a:p>
          <a:p>
            <a:endParaRPr lang="en-DE" dirty="0"/>
          </a:p>
          <a:p>
            <a:pPr marL="0" indent="0">
              <a:buNone/>
            </a:pPr>
            <a:r>
              <a:rPr lang="en-DE">
                <a:solidFill>
                  <a:srgbClr val="74B842"/>
                </a:solidFill>
              </a:rPr>
              <a:t>Next steps</a:t>
            </a:r>
            <a:endParaRPr lang="en-DE" dirty="0">
              <a:solidFill>
                <a:srgbClr val="74B842"/>
              </a:solidFill>
            </a:endParaRPr>
          </a:p>
          <a:p>
            <a:r>
              <a:rPr lang="en-DE" dirty="0"/>
              <a:t>Impact of primary flux</a:t>
            </a:r>
          </a:p>
          <a:p>
            <a:r>
              <a:rPr lang="en-DE" dirty="0"/>
              <a:t>Choose optimal regularization</a:t>
            </a:r>
          </a:p>
          <a:p>
            <a:pPr lvl="1"/>
            <a:endParaRPr lang="en-DE" dirty="0"/>
          </a:p>
        </p:txBody>
      </p:sp>
      <p:sp>
        <p:nvSpPr>
          <p:cNvPr id="4" name="Date Placeholder 3">
            <a:extLst>
              <a:ext uri="{FF2B5EF4-FFF2-40B4-BE49-F238E27FC236}">
                <a16:creationId xmlns:a16="http://schemas.microsoft.com/office/drawing/2014/main" id="{42210B41-BB87-95C4-2D14-83CE8B96A61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02254D2-58EF-9559-C2AE-0C90F1F0371D}"/>
              </a:ext>
            </a:extLst>
          </p:cNvPr>
          <p:cNvSpPr>
            <a:spLocks noGrp="1"/>
          </p:cNvSpPr>
          <p:nvPr>
            <p:ph type="sldNum" sz="quarter" idx="12"/>
          </p:nvPr>
        </p:nvSpPr>
        <p:spPr/>
        <p:txBody>
          <a:bodyPr/>
          <a:lstStyle/>
          <a:p>
            <a:fld id="{CD8304E6-5469-594D-85BC-E468E92D2243}" type="slidenum">
              <a:rPr lang="en-US" smtClean="0"/>
              <a:t>25</a:t>
            </a:fld>
            <a:endParaRPr lang="en-US"/>
          </a:p>
        </p:txBody>
      </p:sp>
    </p:spTree>
    <p:extLst>
      <p:ext uri="{BB962C8B-B14F-4D97-AF65-F5344CB8AC3E}">
        <p14:creationId xmlns:p14="http://schemas.microsoft.com/office/powerpoint/2010/main" val="2762951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7D4EC0-07E2-D0FB-FC11-62CA45040A4A}"/>
              </a:ext>
            </a:extLst>
          </p:cNvPr>
          <p:cNvSpPr>
            <a:spLocks noGrp="1"/>
          </p:cNvSpPr>
          <p:nvPr>
            <p:ph type="ctrTitle"/>
          </p:nvPr>
        </p:nvSpPr>
        <p:spPr/>
        <p:txBody>
          <a:bodyPr/>
          <a:lstStyle/>
          <a:p>
            <a:r>
              <a:rPr lang="en-DE" dirty="0"/>
              <a:t>Backup</a:t>
            </a:r>
          </a:p>
        </p:txBody>
      </p:sp>
      <p:sp>
        <p:nvSpPr>
          <p:cNvPr id="7" name="Subtitle 6">
            <a:extLst>
              <a:ext uri="{FF2B5EF4-FFF2-40B4-BE49-F238E27FC236}">
                <a16:creationId xmlns:a16="http://schemas.microsoft.com/office/drawing/2014/main" id="{36350549-D4E1-C608-9BF4-2122C1BCEFB3}"/>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DF70574C-4388-EC24-5072-6DE6A9B73BA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52C726B-C550-96E2-79E4-9DF7FA897C71}"/>
              </a:ext>
            </a:extLst>
          </p:cNvPr>
          <p:cNvSpPr>
            <a:spLocks noGrp="1"/>
          </p:cNvSpPr>
          <p:nvPr>
            <p:ph type="sldNum" sz="quarter" idx="12"/>
          </p:nvPr>
        </p:nvSpPr>
        <p:spPr/>
        <p:txBody>
          <a:bodyPr/>
          <a:lstStyle/>
          <a:p>
            <a:fld id="{CD8304E6-5469-594D-85BC-E468E92D2243}" type="slidenum">
              <a:rPr lang="en-US" smtClean="0"/>
              <a:t>26</a:t>
            </a:fld>
            <a:endParaRPr lang="en-US"/>
          </a:p>
        </p:txBody>
      </p:sp>
    </p:spTree>
    <p:extLst>
      <p:ext uri="{BB962C8B-B14F-4D97-AF65-F5344CB8AC3E}">
        <p14:creationId xmlns:p14="http://schemas.microsoft.com/office/powerpoint/2010/main" val="3607712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BD30F-269B-24CD-02C1-156F42B1DF3C}"/>
              </a:ext>
            </a:extLst>
          </p:cNvPr>
          <p:cNvPicPr>
            <a:picLocks noChangeAspect="1"/>
          </p:cNvPicPr>
          <p:nvPr/>
        </p:nvPicPr>
        <p:blipFill>
          <a:blip r:embed="rId2"/>
          <a:stretch>
            <a:fillRect/>
          </a:stretch>
        </p:blipFill>
        <p:spPr>
          <a:xfrm>
            <a:off x="-1" y="2486030"/>
            <a:ext cx="5917475" cy="4371970"/>
          </a:xfrm>
          <a:prstGeom prst="rect">
            <a:avLst/>
          </a:prstGeom>
        </p:spPr>
      </p:pic>
      <p:pic>
        <p:nvPicPr>
          <p:cNvPr id="5" name="Picture 4">
            <a:extLst>
              <a:ext uri="{FF2B5EF4-FFF2-40B4-BE49-F238E27FC236}">
                <a16:creationId xmlns:a16="http://schemas.microsoft.com/office/drawing/2014/main" id="{621CB3A1-FBE2-8DDA-C9C8-DADB027A3840}"/>
              </a:ext>
            </a:extLst>
          </p:cNvPr>
          <p:cNvPicPr>
            <a:picLocks noChangeAspect="1"/>
          </p:cNvPicPr>
          <p:nvPr/>
        </p:nvPicPr>
        <p:blipFill>
          <a:blip r:embed="rId3"/>
          <a:stretch>
            <a:fillRect/>
          </a:stretch>
        </p:blipFill>
        <p:spPr>
          <a:xfrm>
            <a:off x="6274525" y="2486030"/>
            <a:ext cx="5917475" cy="4371970"/>
          </a:xfrm>
          <a:prstGeom prst="rect">
            <a:avLst/>
          </a:prstGeom>
        </p:spPr>
      </p:pic>
      <p:sp>
        <p:nvSpPr>
          <p:cNvPr id="6" name="Title 5">
            <a:extLst>
              <a:ext uri="{FF2B5EF4-FFF2-40B4-BE49-F238E27FC236}">
                <a16:creationId xmlns:a16="http://schemas.microsoft.com/office/drawing/2014/main" id="{F7DC1ED2-E3C9-D750-05EA-2DEF8780ECB8}"/>
              </a:ext>
            </a:extLst>
          </p:cNvPr>
          <p:cNvSpPr>
            <a:spLocks noGrp="1"/>
          </p:cNvSpPr>
          <p:nvPr>
            <p:ph type="title"/>
          </p:nvPr>
        </p:nvSpPr>
        <p:spPr/>
        <p:txBody>
          <a:bodyPr/>
          <a:lstStyle/>
          <a:p>
            <a:r>
              <a:rPr lang="en-DE" dirty="0"/>
              <a:t>Relation between primary energy and muon energy at surface and entry</a:t>
            </a:r>
          </a:p>
        </p:txBody>
      </p:sp>
    </p:spTree>
    <p:extLst>
      <p:ext uri="{BB962C8B-B14F-4D97-AF65-F5344CB8AC3E}">
        <p14:creationId xmlns:p14="http://schemas.microsoft.com/office/powerpoint/2010/main" val="1512717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1AF7-73C5-0F9E-7790-64B59126D117}"/>
              </a:ext>
            </a:extLst>
          </p:cNvPr>
          <p:cNvSpPr>
            <a:spLocks noGrp="1"/>
          </p:cNvSpPr>
          <p:nvPr>
            <p:ph type="title"/>
          </p:nvPr>
        </p:nvSpPr>
        <p:spPr/>
        <p:txBody>
          <a:bodyPr/>
          <a:lstStyle/>
          <a:p>
            <a:r>
              <a:rPr lang="en-DE" dirty="0"/>
              <a:t>Proxy vs. target </a:t>
            </a:r>
          </a:p>
        </p:txBody>
      </p:sp>
      <p:sp>
        <p:nvSpPr>
          <p:cNvPr id="4" name="Date Placeholder 3">
            <a:extLst>
              <a:ext uri="{FF2B5EF4-FFF2-40B4-BE49-F238E27FC236}">
                <a16:creationId xmlns:a16="http://schemas.microsoft.com/office/drawing/2014/main" id="{D83DDF54-4AC9-F576-00EF-BED6B3C5E48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74772C7-8144-626D-563A-0670337B4578}"/>
              </a:ext>
            </a:extLst>
          </p:cNvPr>
          <p:cNvSpPr>
            <a:spLocks noGrp="1"/>
          </p:cNvSpPr>
          <p:nvPr>
            <p:ph type="sldNum" sz="quarter" idx="12"/>
          </p:nvPr>
        </p:nvSpPr>
        <p:spPr/>
        <p:txBody>
          <a:bodyPr/>
          <a:lstStyle/>
          <a:p>
            <a:fld id="{CD8304E6-5469-594D-85BC-E468E92D2243}" type="slidenum">
              <a:rPr lang="en-US" smtClean="0"/>
              <a:t>28</a:t>
            </a:fld>
            <a:endParaRPr lang="en-US"/>
          </a:p>
        </p:txBody>
      </p:sp>
      <p:pic>
        <p:nvPicPr>
          <p:cNvPr id="6" name="Picture 5">
            <a:extLst>
              <a:ext uri="{FF2B5EF4-FFF2-40B4-BE49-F238E27FC236}">
                <a16:creationId xmlns:a16="http://schemas.microsoft.com/office/drawing/2014/main" id="{C04C748B-BA5D-E73B-9C03-7FD59C76E6D5}"/>
              </a:ext>
            </a:extLst>
          </p:cNvPr>
          <p:cNvPicPr>
            <a:picLocks noChangeAspect="1"/>
          </p:cNvPicPr>
          <p:nvPr/>
        </p:nvPicPr>
        <p:blipFill>
          <a:blip r:embed="rId2"/>
          <a:stretch>
            <a:fillRect/>
          </a:stretch>
        </p:blipFill>
        <p:spPr>
          <a:xfrm>
            <a:off x="6750116" y="1380539"/>
            <a:ext cx="5194300" cy="4064000"/>
          </a:xfrm>
          <a:prstGeom prst="rect">
            <a:avLst/>
          </a:prstGeom>
        </p:spPr>
      </p:pic>
      <p:pic>
        <p:nvPicPr>
          <p:cNvPr id="7" name="Picture 6">
            <a:extLst>
              <a:ext uri="{FF2B5EF4-FFF2-40B4-BE49-F238E27FC236}">
                <a16:creationId xmlns:a16="http://schemas.microsoft.com/office/drawing/2014/main" id="{3E49C9C5-E010-34EC-61CF-4EF618C92624}"/>
              </a:ext>
            </a:extLst>
          </p:cNvPr>
          <p:cNvPicPr>
            <a:picLocks noChangeAspect="1"/>
          </p:cNvPicPr>
          <p:nvPr/>
        </p:nvPicPr>
        <p:blipFill>
          <a:blip r:embed="rId3"/>
          <a:stretch>
            <a:fillRect/>
          </a:stretch>
        </p:blipFill>
        <p:spPr>
          <a:xfrm>
            <a:off x="628650" y="1380539"/>
            <a:ext cx="5194300" cy="4064000"/>
          </a:xfrm>
          <a:prstGeom prst="rect">
            <a:avLst/>
          </a:prstGeom>
        </p:spPr>
      </p:pic>
      <p:sp>
        <p:nvSpPr>
          <p:cNvPr id="8" name="TextBox 7">
            <a:extLst>
              <a:ext uri="{FF2B5EF4-FFF2-40B4-BE49-F238E27FC236}">
                <a16:creationId xmlns:a16="http://schemas.microsoft.com/office/drawing/2014/main" id="{28449F15-4866-C5D9-1777-D33C6BEF80CB}"/>
              </a:ext>
            </a:extLst>
          </p:cNvPr>
          <p:cNvSpPr txBox="1"/>
          <p:nvPr/>
        </p:nvSpPr>
        <p:spPr>
          <a:xfrm>
            <a:off x="2844734" y="1063793"/>
            <a:ext cx="762132" cy="369332"/>
          </a:xfrm>
          <a:prstGeom prst="rect">
            <a:avLst/>
          </a:prstGeom>
          <a:noFill/>
        </p:spPr>
        <p:txBody>
          <a:bodyPr wrap="none" rtlCol="0">
            <a:spAutoFit/>
          </a:bodyPr>
          <a:lstStyle/>
          <a:p>
            <a:r>
              <a:rPr lang="en-DE" dirty="0"/>
              <a:t>1 year</a:t>
            </a:r>
          </a:p>
        </p:txBody>
      </p:sp>
      <p:sp>
        <p:nvSpPr>
          <p:cNvPr id="9" name="TextBox 8">
            <a:extLst>
              <a:ext uri="{FF2B5EF4-FFF2-40B4-BE49-F238E27FC236}">
                <a16:creationId xmlns:a16="http://schemas.microsoft.com/office/drawing/2014/main" id="{8A4EB6D3-3E98-CB06-1380-255F1423097D}"/>
              </a:ext>
            </a:extLst>
          </p:cNvPr>
          <p:cNvSpPr txBox="1"/>
          <p:nvPr/>
        </p:nvSpPr>
        <p:spPr>
          <a:xfrm>
            <a:off x="9017256" y="1063793"/>
            <a:ext cx="964944" cy="369332"/>
          </a:xfrm>
          <a:prstGeom prst="rect">
            <a:avLst/>
          </a:prstGeom>
          <a:noFill/>
        </p:spPr>
        <p:txBody>
          <a:bodyPr wrap="none" rtlCol="0">
            <a:spAutoFit/>
          </a:bodyPr>
          <a:lstStyle/>
          <a:p>
            <a:r>
              <a:rPr lang="en-DE" dirty="0"/>
              <a:t>10 years</a:t>
            </a:r>
          </a:p>
        </p:txBody>
      </p:sp>
    </p:spTree>
    <p:extLst>
      <p:ext uri="{BB962C8B-B14F-4D97-AF65-F5344CB8AC3E}">
        <p14:creationId xmlns:p14="http://schemas.microsoft.com/office/powerpoint/2010/main" val="429455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97D7C-C343-0BD6-B3BA-B00F1661F9A6}"/>
              </a:ext>
            </a:extLst>
          </p:cNvPr>
          <p:cNvSpPr>
            <a:spLocks noGrp="1"/>
          </p:cNvSpPr>
          <p:nvPr>
            <p:ph type="title"/>
          </p:nvPr>
        </p:nvSpPr>
        <p:spPr/>
        <p:txBody>
          <a:bodyPr/>
          <a:lstStyle/>
          <a:p>
            <a:r>
              <a:rPr lang="en-DE" dirty="0"/>
              <a:t>Unfolding event rate </a:t>
            </a:r>
          </a:p>
        </p:txBody>
      </p:sp>
      <p:sp>
        <p:nvSpPr>
          <p:cNvPr id="4" name="Date Placeholder 3">
            <a:extLst>
              <a:ext uri="{FF2B5EF4-FFF2-40B4-BE49-F238E27FC236}">
                <a16:creationId xmlns:a16="http://schemas.microsoft.com/office/drawing/2014/main" id="{74EFCEAC-BE6C-E75A-3B6A-FCD3F7D3C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9C834E5-34A2-D657-1849-F8E867F8A08F}"/>
              </a:ext>
            </a:extLst>
          </p:cNvPr>
          <p:cNvSpPr>
            <a:spLocks noGrp="1"/>
          </p:cNvSpPr>
          <p:nvPr>
            <p:ph type="sldNum" sz="quarter" idx="12"/>
          </p:nvPr>
        </p:nvSpPr>
        <p:spPr/>
        <p:txBody>
          <a:bodyPr/>
          <a:lstStyle/>
          <a:p>
            <a:fld id="{CD8304E6-5469-594D-85BC-E468E92D2243}" type="slidenum">
              <a:rPr lang="en-US" smtClean="0"/>
              <a:t>29</a:t>
            </a:fld>
            <a:endParaRPr lang="en-US"/>
          </a:p>
        </p:txBody>
      </p:sp>
      <p:sp>
        <p:nvSpPr>
          <p:cNvPr id="8" name="TextBox 7">
            <a:extLst>
              <a:ext uri="{FF2B5EF4-FFF2-40B4-BE49-F238E27FC236}">
                <a16:creationId xmlns:a16="http://schemas.microsoft.com/office/drawing/2014/main" id="{7DD7C324-6AF3-FB91-AA62-E4DE54377201}"/>
              </a:ext>
            </a:extLst>
          </p:cNvPr>
          <p:cNvSpPr txBox="1"/>
          <p:nvPr/>
        </p:nvSpPr>
        <p:spPr>
          <a:xfrm>
            <a:off x="2844734" y="924224"/>
            <a:ext cx="762132" cy="369332"/>
          </a:xfrm>
          <a:prstGeom prst="rect">
            <a:avLst/>
          </a:prstGeom>
          <a:noFill/>
        </p:spPr>
        <p:txBody>
          <a:bodyPr wrap="none" rtlCol="0">
            <a:spAutoFit/>
          </a:bodyPr>
          <a:lstStyle/>
          <a:p>
            <a:r>
              <a:rPr lang="en-DE" dirty="0"/>
              <a:t>1 year</a:t>
            </a:r>
          </a:p>
        </p:txBody>
      </p:sp>
      <p:sp>
        <p:nvSpPr>
          <p:cNvPr id="9" name="TextBox 8">
            <a:extLst>
              <a:ext uri="{FF2B5EF4-FFF2-40B4-BE49-F238E27FC236}">
                <a16:creationId xmlns:a16="http://schemas.microsoft.com/office/drawing/2014/main" id="{E3E64DC9-DFE2-1878-5245-8C2449A2B9FF}"/>
              </a:ext>
            </a:extLst>
          </p:cNvPr>
          <p:cNvSpPr txBox="1"/>
          <p:nvPr/>
        </p:nvSpPr>
        <p:spPr>
          <a:xfrm>
            <a:off x="9017256" y="924224"/>
            <a:ext cx="964944" cy="369332"/>
          </a:xfrm>
          <a:prstGeom prst="rect">
            <a:avLst/>
          </a:prstGeom>
          <a:noFill/>
        </p:spPr>
        <p:txBody>
          <a:bodyPr wrap="none" rtlCol="0">
            <a:spAutoFit/>
          </a:bodyPr>
          <a:lstStyle/>
          <a:p>
            <a:r>
              <a:rPr lang="en-DE" dirty="0"/>
              <a:t>10 years</a:t>
            </a:r>
          </a:p>
        </p:txBody>
      </p:sp>
      <p:pic>
        <p:nvPicPr>
          <p:cNvPr id="3" name="Picture 2">
            <a:extLst>
              <a:ext uri="{FF2B5EF4-FFF2-40B4-BE49-F238E27FC236}">
                <a16:creationId xmlns:a16="http://schemas.microsoft.com/office/drawing/2014/main" id="{0C00C3EA-4937-ACBD-9F81-76933B2AD268}"/>
              </a:ext>
            </a:extLst>
          </p:cNvPr>
          <p:cNvPicPr>
            <a:picLocks noChangeAspect="1"/>
          </p:cNvPicPr>
          <p:nvPr/>
        </p:nvPicPr>
        <p:blipFill>
          <a:blip r:embed="rId2"/>
          <a:stretch>
            <a:fillRect/>
          </a:stretch>
        </p:blipFill>
        <p:spPr>
          <a:xfrm>
            <a:off x="6421828" y="1282700"/>
            <a:ext cx="5770172" cy="4292600"/>
          </a:xfrm>
          <a:prstGeom prst="rect">
            <a:avLst/>
          </a:prstGeom>
        </p:spPr>
      </p:pic>
      <p:pic>
        <p:nvPicPr>
          <p:cNvPr id="10" name="Picture 9">
            <a:extLst>
              <a:ext uri="{FF2B5EF4-FFF2-40B4-BE49-F238E27FC236}">
                <a16:creationId xmlns:a16="http://schemas.microsoft.com/office/drawing/2014/main" id="{8BCF19F1-C33E-0D3E-4FFE-F40B638CE05A}"/>
              </a:ext>
            </a:extLst>
          </p:cNvPr>
          <p:cNvPicPr>
            <a:picLocks noChangeAspect="1"/>
          </p:cNvPicPr>
          <p:nvPr/>
        </p:nvPicPr>
        <p:blipFill>
          <a:blip r:embed="rId3"/>
          <a:stretch>
            <a:fillRect/>
          </a:stretch>
        </p:blipFill>
        <p:spPr>
          <a:xfrm>
            <a:off x="175035" y="1293556"/>
            <a:ext cx="5770172" cy="4314863"/>
          </a:xfrm>
          <a:prstGeom prst="rect">
            <a:avLst/>
          </a:prstGeom>
        </p:spPr>
      </p:pic>
    </p:spTree>
    <p:extLst>
      <p:ext uri="{BB962C8B-B14F-4D97-AF65-F5344CB8AC3E}">
        <p14:creationId xmlns:p14="http://schemas.microsoft.com/office/powerpoint/2010/main" val="3024183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8F91326-C709-4A2F-97FC-9139F11E96F6}"/>
              </a:ext>
            </a:extLst>
          </p:cNvPr>
          <p:cNvSpPr/>
          <p:nvPr/>
        </p:nvSpPr>
        <p:spPr>
          <a:xfrm>
            <a:off x="7701280" y="457200"/>
            <a:ext cx="2987040" cy="626427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DE" sz="1800" b="1" dirty="0">
                <a:solidFill>
                  <a:schemeClr val="tx2"/>
                </a:solidFill>
              </a:rPr>
              <a:t>Analysis</a:t>
            </a:r>
          </a:p>
        </p:txBody>
      </p:sp>
      <p:sp>
        <p:nvSpPr>
          <p:cNvPr id="2" name="Title 1">
            <a:extLst>
              <a:ext uri="{FF2B5EF4-FFF2-40B4-BE49-F238E27FC236}">
                <a16:creationId xmlns:a16="http://schemas.microsoft.com/office/drawing/2014/main" id="{C77EA389-A74E-E2CD-8F1D-2E1BD7A893D2}"/>
              </a:ext>
            </a:extLst>
          </p:cNvPr>
          <p:cNvSpPr>
            <a:spLocks noGrp="1"/>
          </p:cNvSpPr>
          <p:nvPr>
            <p:ph type="title"/>
          </p:nvPr>
        </p:nvSpPr>
        <p:spPr/>
        <p:txBody>
          <a:bodyPr/>
          <a:lstStyle/>
          <a:p>
            <a:r>
              <a:rPr lang="en-DE" dirty="0"/>
              <a:t>Overview</a:t>
            </a:r>
          </a:p>
        </p:txBody>
      </p:sp>
      <p:sp>
        <p:nvSpPr>
          <p:cNvPr id="4" name="Date Placeholder 3">
            <a:extLst>
              <a:ext uri="{FF2B5EF4-FFF2-40B4-BE49-F238E27FC236}">
                <a16:creationId xmlns:a16="http://schemas.microsoft.com/office/drawing/2014/main" id="{4A428022-E28B-ED56-301A-ED4911B30B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E4A146-5944-62F7-202B-23064972F6AC}"/>
              </a:ext>
            </a:extLst>
          </p:cNvPr>
          <p:cNvSpPr>
            <a:spLocks noGrp="1"/>
          </p:cNvSpPr>
          <p:nvPr>
            <p:ph type="sldNum" sz="quarter" idx="12"/>
          </p:nvPr>
        </p:nvSpPr>
        <p:spPr/>
        <p:txBody>
          <a:bodyPr/>
          <a:lstStyle/>
          <a:p>
            <a:fld id="{CD8304E6-5469-594D-85BC-E468E92D2243}" type="slidenum">
              <a:rPr lang="en-US" smtClean="0"/>
              <a:t>3</a:t>
            </a:fld>
            <a:endParaRPr lang="en-US"/>
          </a:p>
        </p:txBody>
      </p:sp>
      <p:sp>
        <p:nvSpPr>
          <p:cNvPr id="6" name="Rounded Rectangle 5">
            <a:extLst>
              <a:ext uri="{FF2B5EF4-FFF2-40B4-BE49-F238E27FC236}">
                <a16:creationId xmlns:a16="http://schemas.microsoft.com/office/drawing/2014/main" id="{63E82310-C223-EECD-CA48-81169C5042DF}"/>
              </a:ext>
            </a:extLst>
          </p:cNvPr>
          <p:cNvSpPr/>
          <p:nvPr/>
        </p:nvSpPr>
        <p:spPr>
          <a:xfrm>
            <a:off x="178982"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Simulation</a:t>
            </a:r>
          </a:p>
        </p:txBody>
      </p:sp>
      <p:sp>
        <p:nvSpPr>
          <p:cNvPr id="7" name="Rounded Rectangle 6">
            <a:extLst>
              <a:ext uri="{FF2B5EF4-FFF2-40B4-BE49-F238E27FC236}">
                <a16:creationId xmlns:a16="http://schemas.microsoft.com/office/drawing/2014/main" id="{9BA3C1B2-EDCC-E1D1-8E04-750480DAF233}"/>
              </a:ext>
            </a:extLst>
          </p:cNvPr>
          <p:cNvSpPr/>
          <p:nvPr/>
        </p:nvSpPr>
        <p:spPr>
          <a:xfrm>
            <a:off x="4957489"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Selection</a:t>
            </a:r>
          </a:p>
        </p:txBody>
      </p:sp>
      <p:sp>
        <p:nvSpPr>
          <p:cNvPr id="8" name="Rounded Rectangle 7">
            <a:extLst>
              <a:ext uri="{FF2B5EF4-FFF2-40B4-BE49-F238E27FC236}">
                <a16:creationId xmlns:a16="http://schemas.microsoft.com/office/drawing/2014/main" id="{9602EB3D-6B2B-22AC-97F6-FC90916CD625}"/>
              </a:ext>
            </a:extLst>
          </p:cNvPr>
          <p:cNvSpPr/>
          <p:nvPr/>
        </p:nvSpPr>
        <p:spPr>
          <a:xfrm>
            <a:off x="2565991"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Reconstruction</a:t>
            </a:r>
          </a:p>
        </p:txBody>
      </p:sp>
      <p:sp>
        <p:nvSpPr>
          <p:cNvPr id="9" name="Rounded Rectangle 8">
            <a:extLst>
              <a:ext uri="{FF2B5EF4-FFF2-40B4-BE49-F238E27FC236}">
                <a16:creationId xmlns:a16="http://schemas.microsoft.com/office/drawing/2014/main" id="{15C99DF1-0BC8-7FDF-4B4C-25FE1B29F95D}"/>
              </a:ext>
            </a:extLst>
          </p:cNvPr>
          <p:cNvSpPr/>
          <p:nvPr/>
        </p:nvSpPr>
        <p:spPr>
          <a:xfrm>
            <a:off x="8146980"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Forward fit</a:t>
            </a:r>
          </a:p>
        </p:txBody>
      </p:sp>
      <p:sp>
        <p:nvSpPr>
          <p:cNvPr id="10" name="Rounded Rectangle 9">
            <a:extLst>
              <a:ext uri="{FF2B5EF4-FFF2-40B4-BE49-F238E27FC236}">
                <a16:creationId xmlns:a16="http://schemas.microsoft.com/office/drawing/2014/main" id="{E4BD3770-5317-CF56-FDF8-BE23A4785625}"/>
              </a:ext>
            </a:extLst>
          </p:cNvPr>
          <p:cNvSpPr/>
          <p:nvPr/>
        </p:nvSpPr>
        <p:spPr>
          <a:xfrm>
            <a:off x="8146980" y="4347881"/>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Unfolding</a:t>
            </a:r>
          </a:p>
        </p:txBody>
      </p:sp>
      <p:sp>
        <p:nvSpPr>
          <p:cNvPr id="3" name="Rounded Rectangle 2">
            <a:extLst>
              <a:ext uri="{FF2B5EF4-FFF2-40B4-BE49-F238E27FC236}">
                <a16:creationId xmlns:a16="http://schemas.microsoft.com/office/drawing/2014/main" id="{2074E346-3E31-BB3B-3390-B397A20CF655}"/>
              </a:ext>
            </a:extLst>
          </p:cNvPr>
          <p:cNvSpPr/>
          <p:nvPr/>
        </p:nvSpPr>
        <p:spPr>
          <a:xfrm>
            <a:off x="4953000" y="2602374"/>
            <a:ext cx="2030818" cy="15294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3</a:t>
            </a:r>
          </a:p>
          <a:p>
            <a:pPr marL="285750" indent="-285750">
              <a:buFont typeface="Arial" panose="020B0604020202020204" pitchFamily="34" charset="0"/>
              <a:buChar char="•"/>
            </a:pPr>
            <a:r>
              <a:rPr lang="en-DE" sz="1400" dirty="0">
                <a:solidFill>
                  <a:schemeClr val="tx2"/>
                </a:solidFill>
              </a:rPr>
              <a:t>L2 muon filter</a:t>
            </a:r>
          </a:p>
          <a:p>
            <a:pPr marL="285750" indent="-285750">
              <a:buFont typeface="Arial" panose="020B0604020202020204" pitchFamily="34" charset="0"/>
              <a:buChar char="•"/>
            </a:pPr>
            <a:r>
              <a:rPr lang="en-DE" sz="1400" dirty="0">
                <a:solidFill>
                  <a:schemeClr val="tx2"/>
                </a:solidFill>
              </a:rPr>
              <a:t>500 TeV bundle energy cut at surface</a:t>
            </a:r>
          </a:p>
          <a:p>
            <a:pPr marL="285750" indent="-285750">
              <a:buFont typeface="Arial" panose="020B0604020202020204" pitchFamily="34" charset="0"/>
              <a:buChar char="•"/>
            </a:pPr>
            <a:r>
              <a:rPr lang="en-DE" sz="1400" dirty="0">
                <a:solidFill>
                  <a:schemeClr val="tx2"/>
                </a:solidFill>
              </a:rPr>
              <a:t>Add labels</a:t>
            </a:r>
          </a:p>
        </p:txBody>
      </p:sp>
      <p:sp>
        <p:nvSpPr>
          <p:cNvPr id="13" name="Rounded Rectangle 12">
            <a:extLst>
              <a:ext uri="{FF2B5EF4-FFF2-40B4-BE49-F238E27FC236}">
                <a16:creationId xmlns:a16="http://schemas.microsoft.com/office/drawing/2014/main" id="{A166FCEF-8244-FE98-836E-C4B81B460143}"/>
              </a:ext>
            </a:extLst>
          </p:cNvPr>
          <p:cNvSpPr/>
          <p:nvPr/>
        </p:nvSpPr>
        <p:spPr>
          <a:xfrm>
            <a:off x="4953000" y="4503906"/>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4</a:t>
            </a:r>
          </a:p>
          <a:p>
            <a:pPr marL="285750" indent="-285750">
              <a:buFont typeface="Arial" panose="020B0604020202020204" pitchFamily="34" charset="0"/>
              <a:buChar char="•"/>
            </a:pPr>
            <a:r>
              <a:rPr lang="en-DE" sz="1400" dirty="0">
                <a:solidFill>
                  <a:schemeClr val="tx2"/>
                </a:solidFill>
              </a:rPr>
              <a:t>Add DNN reconstructions</a:t>
            </a:r>
          </a:p>
        </p:txBody>
      </p:sp>
      <p:sp>
        <p:nvSpPr>
          <p:cNvPr id="15" name="Rounded Rectangle 14">
            <a:extLst>
              <a:ext uri="{FF2B5EF4-FFF2-40B4-BE49-F238E27FC236}">
                <a16:creationId xmlns:a16="http://schemas.microsoft.com/office/drawing/2014/main" id="{DCD93336-7C13-C41A-00A5-CEDC5F43A64D}"/>
              </a:ext>
            </a:extLst>
          </p:cNvPr>
          <p:cNvSpPr/>
          <p:nvPr/>
        </p:nvSpPr>
        <p:spPr>
          <a:xfrm>
            <a:off x="2565991" y="2617743"/>
            <a:ext cx="2030818" cy="1100818"/>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DNN reconstructions</a:t>
            </a:r>
          </a:p>
          <a:p>
            <a:pPr marL="285750" indent="-285750">
              <a:buFont typeface="Arial" panose="020B0604020202020204" pitchFamily="34" charset="0"/>
              <a:buChar char="•"/>
            </a:pPr>
            <a:r>
              <a:rPr lang="en-DE" sz="1400" dirty="0">
                <a:solidFill>
                  <a:schemeClr val="tx2"/>
                </a:solidFill>
              </a:rPr>
              <a:t>Muon energies</a:t>
            </a:r>
          </a:p>
          <a:p>
            <a:pPr marL="285750" indent="-285750">
              <a:buFont typeface="Arial" panose="020B0604020202020204" pitchFamily="34" charset="0"/>
              <a:buChar char="•"/>
            </a:pPr>
            <a:r>
              <a:rPr lang="en-DE" sz="1400" dirty="0">
                <a:solidFill>
                  <a:schemeClr val="tx2"/>
                </a:solidFill>
              </a:rPr>
              <a:t>Muon direction</a:t>
            </a:r>
          </a:p>
          <a:p>
            <a:pPr marL="285750" indent="-285750">
              <a:buFont typeface="Arial" panose="020B0604020202020204" pitchFamily="34" charset="0"/>
              <a:buChar char="•"/>
            </a:pPr>
            <a:r>
              <a:rPr lang="en-DE" sz="1400" dirty="0">
                <a:solidFill>
                  <a:schemeClr val="tx2"/>
                </a:solidFill>
              </a:rPr>
              <a:t>Track geometry</a:t>
            </a:r>
          </a:p>
        </p:txBody>
      </p:sp>
      <p:sp>
        <p:nvSpPr>
          <p:cNvPr id="16" name="Rounded Rectangle 15">
            <a:extLst>
              <a:ext uri="{FF2B5EF4-FFF2-40B4-BE49-F238E27FC236}">
                <a16:creationId xmlns:a16="http://schemas.microsoft.com/office/drawing/2014/main" id="{EBB562DA-AC7E-10AF-718A-53DD14B904B5}"/>
              </a:ext>
            </a:extLst>
          </p:cNvPr>
          <p:cNvSpPr/>
          <p:nvPr/>
        </p:nvSpPr>
        <p:spPr>
          <a:xfrm>
            <a:off x="4953000" y="5800838"/>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5</a:t>
            </a:r>
          </a:p>
          <a:p>
            <a:pPr marL="285750" indent="-285750">
              <a:buFont typeface="Arial" panose="020B0604020202020204" pitchFamily="34" charset="0"/>
              <a:buChar char="•"/>
            </a:pPr>
            <a:r>
              <a:rPr lang="en-DE" sz="1400" dirty="0">
                <a:solidFill>
                  <a:schemeClr val="tx2"/>
                </a:solidFill>
              </a:rPr>
              <a:t>Data-MC quality cuts</a:t>
            </a:r>
          </a:p>
        </p:txBody>
      </p:sp>
      <p:sp>
        <p:nvSpPr>
          <p:cNvPr id="18" name="Rounded Rectangle 17">
            <a:extLst>
              <a:ext uri="{FF2B5EF4-FFF2-40B4-BE49-F238E27FC236}">
                <a16:creationId xmlns:a16="http://schemas.microsoft.com/office/drawing/2014/main" id="{F141436F-DC0A-A646-93A8-65878200C5AB}"/>
              </a:ext>
            </a:extLst>
          </p:cNvPr>
          <p:cNvSpPr/>
          <p:nvPr/>
        </p:nvSpPr>
        <p:spPr>
          <a:xfrm>
            <a:off x="8146980" y="2595411"/>
            <a:ext cx="2030818" cy="833590"/>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Fit prompt normalization</a:t>
            </a:r>
          </a:p>
          <a:p>
            <a:pPr marL="285750" indent="-285750">
              <a:buFont typeface="Arial" panose="020B0604020202020204" pitchFamily="34" charset="0"/>
              <a:buChar char="•"/>
            </a:pPr>
            <a:r>
              <a:rPr lang="en-DE" sz="1400" dirty="0">
                <a:solidFill>
                  <a:schemeClr val="tx2"/>
                </a:solidFill>
              </a:rPr>
              <a:t>Poisson LLH fit</a:t>
            </a:r>
          </a:p>
        </p:txBody>
      </p:sp>
      <p:sp>
        <p:nvSpPr>
          <p:cNvPr id="20" name="Rounded Rectangle 19">
            <a:extLst>
              <a:ext uri="{FF2B5EF4-FFF2-40B4-BE49-F238E27FC236}">
                <a16:creationId xmlns:a16="http://schemas.microsoft.com/office/drawing/2014/main" id="{309EB371-DA8A-F8CF-5056-09F5CD7AD5C5}"/>
              </a:ext>
            </a:extLst>
          </p:cNvPr>
          <p:cNvSpPr/>
          <p:nvPr/>
        </p:nvSpPr>
        <p:spPr>
          <a:xfrm>
            <a:off x="175172" y="4299625"/>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Validation</a:t>
            </a:r>
          </a:p>
          <a:p>
            <a:pPr marL="285750" indent="-285750">
              <a:buFont typeface="Arial" panose="020B0604020202020204" pitchFamily="34" charset="0"/>
              <a:buChar char="•"/>
            </a:pPr>
            <a:r>
              <a:rPr lang="en-DE" sz="1400" dirty="0">
                <a:solidFill>
                  <a:schemeClr val="tx2"/>
                </a:solidFill>
              </a:rPr>
              <a:t>Tag prompt / conv particles</a:t>
            </a:r>
          </a:p>
          <a:p>
            <a:pPr marL="285750" indent="-285750">
              <a:buFont typeface="Arial" panose="020B0604020202020204" pitchFamily="34" charset="0"/>
              <a:buChar char="•"/>
            </a:pPr>
            <a:r>
              <a:rPr lang="en-DE" sz="1400" dirty="0">
                <a:solidFill>
                  <a:schemeClr val="tx2"/>
                </a:solidFill>
              </a:rPr>
              <a:t>MCEq comparisons</a:t>
            </a:r>
          </a:p>
        </p:txBody>
      </p:sp>
      <p:sp>
        <p:nvSpPr>
          <p:cNvPr id="21" name="Rounded Rectangle 20">
            <a:extLst>
              <a:ext uri="{FF2B5EF4-FFF2-40B4-BE49-F238E27FC236}">
                <a16:creationId xmlns:a16="http://schemas.microsoft.com/office/drawing/2014/main" id="{5F3CDC27-856A-C82B-EA49-0DA271DA4ACA}"/>
              </a:ext>
            </a:extLst>
          </p:cNvPr>
          <p:cNvSpPr/>
          <p:nvPr/>
        </p:nvSpPr>
        <p:spPr>
          <a:xfrm>
            <a:off x="176442" y="2596488"/>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Dataset</a:t>
            </a:r>
          </a:p>
          <a:p>
            <a:pPr marL="285750" indent="-285750">
              <a:buFont typeface="Arial" panose="020B0604020202020204" pitchFamily="34" charset="0"/>
              <a:buChar char="•"/>
            </a:pPr>
            <a:r>
              <a:rPr lang="en-DE" sz="1400" dirty="0">
                <a:solidFill>
                  <a:schemeClr val="tx2"/>
                </a:solidFill>
              </a:rPr>
              <a:t>CORSIKA 77500 E</a:t>
            </a:r>
            <a:r>
              <a:rPr lang="en-GB" sz="1400" dirty="0">
                <a:solidFill>
                  <a:schemeClr val="tx2"/>
                </a:solidFill>
              </a:rPr>
              <a:t>h</a:t>
            </a:r>
            <a:r>
              <a:rPr lang="en-DE" sz="1400" dirty="0">
                <a:solidFill>
                  <a:schemeClr val="tx2"/>
                </a:solidFill>
              </a:rPr>
              <a:t>ist</a:t>
            </a:r>
          </a:p>
          <a:p>
            <a:pPr marL="285750" indent="-285750">
              <a:buFont typeface="Arial" panose="020B0604020202020204" pitchFamily="34" charset="0"/>
              <a:buChar char="•"/>
            </a:pPr>
            <a:r>
              <a:rPr lang="en-DE" sz="1400" dirty="0">
                <a:solidFill>
                  <a:schemeClr val="tx2"/>
                </a:solidFill>
              </a:rPr>
              <a:t>SIBYLL 2.3d</a:t>
            </a:r>
          </a:p>
          <a:p>
            <a:pPr marL="285750" indent="-285750">
              <a:buFont typeface="Arial" panose="020B0604020202020204" pitchFamily="34" charset="0"/>
              <a:buChar char="•"/>
            </a:pPr>
            <a:r>
              <a:rPr lang="en-DE" sz="1400" dirty="0">
                <a:solidFill>
                  <a:schemeClr val="tx2"/>
                </a:solidFill>
              </a:rPr>
              <a:t>10 TeV – 100 EeV</a:t>
            </a:r>
          </a:p>
        </p:txBody>
      </p:sp>
      <p:sp>
        <p:nvSpPr>
          <p:cNvPr id="22" name="Rounded Rectangle 21">
            <a:extLst>
              <a:ext uri="{FF2B5EF4-FFF2-40B4-BE49-F238E27FC236}">
                <a16:creationId xmlns:a16="http://schemas.microsoft.com/office/drawing/2014/main" id="{A8C03472-CBA9-0CA6-3BEF-14F3E1C79477}"/>
              </a:ext>
            </a:extLst>
          </p:cNvPr>
          <p:cNvSpPr/>
          <p:nvPr/>
        </p:nvSpPr>
        <p:spPr>
          <a:xfrm>
            <a:off x="8146980" y="5428712"/>
            <a:ext cx="2030818" cy="680484"/>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Muon spectrum</a:t>
            </a:r>
          </a:p>
          <a:p>
            <a:pPr marL="285750" indent="-285750">
              <a:buFont typeface="Arial" panose="020B0604020202020204" pitchFamily="34" charset="0"/>
              <a:buChar char="•"/>
            </a:pPr>
            <a:r>
              <a:rPr lang="en-DE" sz="1400" dirty="0">
                <a:solidFill>
                  <a:schemeClr val="tx2"/>
                </a:solidFill>
              </a:rPr>
              <a:t>Unfold muon flux </a:t>
            </a:r>
          </a:p>
        </p:txBody>
      </p:sp>
      <p:cxnSp>
        <p:nvCxnSpPr>
          <p:cNvPr id="24" name="Straight Arrow Connector 23">
            <a:extLst>
              <a:ext uri="{FF2B5EF4-FFF2-40B4-BE49-F238E27FC236}">
                <a16:creationId xmlns:a16="http://schemas.microsoft.com/office/drawing/2014/main" id="{008EE54E-5A61-7A6F-4368-53B51A3E234B}"/>
              </a:ext>
            </a:extLst>
          </p:cNvPr>
          <p:cNvCxnSpPr>
            <a:stCxn id="6" idx="3"/>
            <a:endCxn id="8" idx="1"/>
          </p:cNvCxnSpPr>
          <p:nvPr/>
        </p:nvCxnSpPr>
        <p:spPr>
          <a:xfrm>
            <a:off x="2209800" y="1890006"/>
            <a:ext cx="356191"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6DBD5A1-EB9D-CBCA-9B18-09BBDA3BE8C8}"/>
              </a:ext>
            </a:extLst>
          </p:cNvPr>
          <p:cNvCxnSpPr>
            <a:cxnSpLocks/>
            <a:stCxn id="8" idx="3"/>
            <a:endCxn id="7" idx="1"/>
          </p:cNvCxnSpPr>
          <p:nvPr/>
        </p:nvCxnSpPr>
        <p:spPr>
          <a:xfrm>
            <a:off x="4596809" y="1890006"/>
            <a:ext cx="360680"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4C6F077-37DC-1847-0CE2-57ADC80985D9}"/>
              </a:ext>
            </a:extLst>
          </p:cNvPr>
          <p:cNvCxnSpPr>
            <a:cxnSpLocks/>
            <a:stCxn id="7" idx="3"/>
            <a:endCxn id="9" idx="1"/>
          </p:cNvCxnSpPr>
          <p:nvPr/>
        </p:nvCxnSpPr>
        <p:spPr>
          <a:xfrm>
            <a:off x="6988307" y="1890006"/>
            <a:ext cx="1158673"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7036A63-A0ED-5471-F296-952D740A3E5D}"/>
              </a:ext>
            </a:extLst>
          </p:cNvPr>
          <p:cNvCxnSpPr>
            <a:cxnSpLocks/>
            <a:stCxn id="7" idx="3"/>
            <a:endCxn id="10" idx="1"/>
          </p:cNvCxnSpPr>
          <p:nvPr/>
        </p:nvCxnSpPr>
        <p:spPr>
          <a:xfrm>
            <a:off x="6988307" y="1890006"/>
            <a:ext cx="1158673" cy="2798117"/>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E2CEB2-B2F1-E6E2-8FC0-BBEDF5F9C019}"/>
              </a:ext>
            </a:extLst>
          </p:cNvPr>
          <p:cNvCxnSpPr>
            <a:stCxn id="6" idx="2"/>
            <a:endCxn id="21" idx="0"/>
          </p:cNvCxnSpPr>
          <p:nvPr/>
        </p:nvCxnSpPr>
        <p:spPr>
          <a:xfrm flipH="1">
            <a:off x="1191851" y="2230248"/>
            <a:ext cx="254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85910C2-8206-9607-EAE6-24D5E660B98D}"/>
              </a:ext>
            </a:extLst>
          </p:cNvPr>
          <p:cNvCxnSpPr>
            <a:cxnSpLocks/>
            <a:stCxn id="21" idx="2"/>
            <a:endCxn id="20" idx="0"/>
          </p:cNvCxnSpPr>
          <p:nvPr/>
        </p:nvCxnSpPr>
        <p:spPr>
          <a:xfrm flipH="1">
            <a:off x="1190581" y="3933385"/>
            <a:ext cx="127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3A895C-145B-CE71-D67C-CA38FC45AD0A}"/>
              </a:ext>
            </a:extLst>
          </p:cNvPr>
          <p:cNvCxnSpPr>
            <a:cxnSpLocks/>
            <a:stCxn id="8" idx="2"/>
            <a:endCxn id="15" idx="0"/>
          </p:cNvCxnSpPr>
          <p:nvPr/>
        </p:nvCxnSpPr>
        <p:spPr>
          <a:xfrm>
            <a:off x="3581400" y="2230248"/>
            <a:ext cx="0" cy="387495"/>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DF640B6-C742-5E69-A36D-05F9E79D6BAE}"/>
              </a:ext>
            </a:extLst>
          </p:cNvPr>
          <p:cNvCxnSpPr>
            <a:cxnSpLocks/>
            <a:stCxn id="7" idx="2"/>
            <a:endCxn id="3" idx="0"/>
          </p:cNvCxnSpPr>
          <p:nvPr/>
        </p:nvCxnSpPr>
        <p:spPr>
          <a:xfrm flipH="1">
            <a:off x="5968409" y="2230248"/>
            <a:ext cx="4489"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6CB7FE-9A80-DA5C-72AB-1DB58C92721F}"/>
              </a:ext>
            </a:extLst>
          </p:cNvPr>
          <p:cNvCxnSpPr>
            <a:cxnSpLocks/>
            <a:stCxn id="3" idx="2"/>
            <a:endCxn id="13" idx="0"/>
          </p:cNvCxnSpPr>
          <p:nvPr/>
        </p:nvCxnSpPr>
        <p:spPr>
          <a:xfrm>
            <a:off x="5968409" y="4131780"/>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31E72-4337-0BCD-7868-A306608E39B5}"/>
              </a:ext>
            </a:extLst>
          </p:cNvPr>
          <p:cNvCxnSpPr>
            <a:cxnSpLocks/>
            <a:stCxn id="13" idx="2"/>
            <a:endCxn id="16" idx="0"/>
          </p:cNvCxnSpPr>
          <p:nvPr/>
        </p:nvCxnSpPr>
        <p:spPr>
          <a:xfrm>
            <a:off x="5968409" y="5428712"/>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875570A-6EDC-949A-AB36-CD5456A59023}"/>
              </a:ext>
            </a:extLst>
          </p:cNvPr>
          <p:cNvCxnSpPr>
            <a:cxnSpLocks/>
            <a:stCxn id="9" idx="2"/>
            <a:endCxn id="18" idx="0"/>
          </p:cNvCxnSpPr>
          <p:nvPr/>
        </p:nvCxnSpPr>
        <p:spPr>
          <a:xfrm>
            <a:off x="9162389" y="2230248"/>
            <a:ext cx="0" cy="365163"/>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9988BB3-9884-D9AA-C895-CC7ADC512CAD}"/>
              </a:ext>
            </a:extLst>
          </p:cNvPr>
          <p:cNvCxnSpPr>
            <a:cxnSpLocks/>
            <a:stCxn id="10" idx="2"/>
            <a:endCxn id="22" idx="0"/>
          </p:cNvCxnSpPr>
          <p:nvPr/>
        </p:nvCxnSpPr>
        <p:spPr>
          <a:xfrm>
            <a:off x="9162389" y="5028365"/>
            <a:ext cx="0" cy="400347"/>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664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739-53D8-D51D-65C8-9FD19387E5AA}"/>
              </a:ext>
            </a:extLst>
          </p:cNvPr>
          <p:cNvSpPr>
            <a:spLocks noGrp="1"/>
          </p:cNvSpPr>
          <p:nvPr>
            <p:ph type="title"/>
          </p:nvPr>
        </p:nvSpPr>
        <p:spPr/>
        <p:txBody>
          <a:bodyPr/>
          <a:lstStyle/>
          <a:p>
            <a:r>
              <a:rPr lang="en-DE" dirty="0"/>
              <a:t>unfolding of muon flux at surface </a:t>
            </a:r>
          </a:p>
        </p:txBody>
      </p:sp>
      <p:sp>
        <p:nvSpPr>
          <p:cNvPr id="4" name="Date Placeholder 3">
            <a:extLst>
              <a:ext uri="{FF2B5EF4-FFF2-40B4-BE49-F238E27FC236}">
                <a16:creationId xmlns:a16="http://schemas.microsoft.com/office/drawing/2014/main" id="{DA0DA788-7036-5284-4011-60DAB8D2C53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D5685C-6E81-C2F5-E395-4A091C97DF66}"/>
              </a:ext>
            </a:extLst>
          </p:cNvPr>
          <p:cNvSpPr>
            <a:spLocks noGrp="1"/>
          </p:cNvSpPr>
          <p:nvPr>
            <p:ph type="sldNum" sz="quarter" idx="12"/>
          </p:nvPr>
        </p:nvSpPr>
        <p:spPr/>
        <p:txBody>
          <a:bodyPr/>
          <a:lstStyle/>
          <a:p>
            <a:fld id="{CD8304E6-5469-594D-85BC-E468E92D2243}" type="slidenum">
              <a:rPr lang="en-US" smtClean="0"/>
              <a:t>30</a:t>
            </a:fld>
            <a:endParaRPr lang="en-US"/>
          </a:p>
        </p:txBody>
      </p:sp>
      <p:sp>
        <p:nvSpPr>
          <p:cNvPr id="8" name="TextBox 7">
            <a:extLst>
              <a:ext uri="{FF2B5EF4-FFF2-40B4-BE49-F238E27FC236}">
                <a16:creationId xmlns:a16="http://schemas.microsoft.com/office/drawing/2014/main" id="{A53F868D-0575-9995-96DF-054E38311C40}"/>
              </a:ext>
            </a:extLst>
          </p:cNvPr>
          <p:cNvSpPr txBox="1"/>
          <p:nvPr/>
        </p:nvSpPr>
        <p:spPr>
          <a:xfrm>
            <a:off x="2766369" y="1013579"/>
            <a:ext cx="815031" cy="369332"/>
          </a:xfrm>
          <a:prstGeom prst="rect">
            <a:avLst/>
          </a:prstGeom>
          <a:noFill/>
        </p:spPr>
        <p:txBody>
          <a:bodyPr wrap="none" rtlCol="0">
            <a:spAutoFit/>
          </a:bodyPr>
          <a:lstStyle/>
          <a:p>
            <a:r>
              <a:rPr lang="en-DE" dirty="0"/>
              <a:t>1 year </a:t>
            </a:r>
          </a:p>
        </p:txBody>
      </p:sp>
      <p:sp>
        <p:nvSpPr>
          <p:cNvPr id="9" name="TextBox 8">
            <a:extLst>
              <a:ext uri="{FF2B5EF4-FFF2-40B4-BE49-F238E27FC236}">
                <a16:creationId xmlns:a16="http://schemas.microsoft.com/office/drawing/2014/main" id="{B9DA44CE-D3A1-C823-404B-157BE9ACE296}"/>
              </a:ext>
            </a:extLst>
          </p:cNvPr>
          <p:cNvSpPr txBox="1"/>
          <p:nvPr/>
        </p:nvSpPr>
        <p:spPr>
          <a:xfrm>
            <a:off x="9017256" y="1013579"/>
            <a:ext cx="964944" cy="369332"/>
          </a:xfrm>
          <a:prstGeom prst="rect">
            <a:avLst/>
          </a:prstGeom>
          <a:noFill/>
        </p:spPr>
        <p:txBody>
          <a:bodyPr wrap="none" rtlCol="0">
            <a:spAutoFit/>
          </a:bodyPr>
          <a:lstStyle/>
          <a:p>
            <a:r>
              <a:rPr lang="en-DE" dirty="0"/>
              <a:t>10 years</a:t>
            </a:r>
          </a:p>
        </p:txBody>
      </p:sp>
      <p:pic>
        <p:nvPicPr>
          <p:cNvPr id="3" name="Picture 2">
            <a:extLst>
              <a:ext uri="{FF2B5EF4-FFF2-40B4-BE49-F238E27FC236}">
                <a16:creationId xmlns:a16="http://schemas.microsoft.com/office/drawing/2014/main" id="{24F6AFB1-DEF6-2509-AD9C-C44CB58D7832}"/>
              </a:ext>
            </a:extLst>
          </p:cNvPr>
          <p:cNvPicPr>
            <a:picLocks noChangeAspect="1"/>
          </p:cNvPicPr>
          <p:nvPr/>
        </p:nvPicPr>
        <p:blipFill>
          <a:blip r:embed="rId2"/>
          <a:stretch>
            <a:fillRect/>
          </a:stretch>
        </p:blipFill>
        <p:spPr>
          <a:xfrm>
            <a:off x="145510" y="1319530"/>
            <a:ext cx="5753100" cy="4289369"/>
          </a:xfrm>
          <a:prstGeom prst="rect">
            <a:avLst/>
          </a:prstGeom>
        </p:spPr>
      </p:pic>
      <p:pic>
        <p:nvPicPr>
          <p:cNvPr id="6" name="Picture 5">
            <a:extLst>
              <a:ext uri="{FF2B5EF4-FFF2-40B4-BE49-F238E27FC236}">
                <a16:creationId xmlns:a16="http://schemas.microsoft.com/office/drawing/2014/main" id="{33B15B0F-A62D-E7F8-D333-A0639F35A49A}"/>
              </a:ext>
            </a:extLst>
          </p:cNvPr>
          <p:cNvPicPr>
            <a:picLocks noChangeAspect="1"/>
          </p:cNvPicPr>
          <p:nvPr/>
        </p:nvPicPr>
        <p:blipFill>
          <a:blip r:embed="rId3"/>
          <a:stretch>
            <a:fillRect/>
          </a:stretch>
        </p:blipFill>
        <p:spPr>
          <a:xfrm>
            <a:off x="6200758" y="1319530"/>
            <a:ext cx="5753100" cy="4279900"/>
          </a:xfrm>
          <a:prstGeom prst="rect">
            <a:avLst/>
          </a:prstGeom>
        </p:spPr>
      </p:pic>
    </p:spTree>
    <p:extLst>
      <p:ext uri="{BB962C8B-B14F-4D97-AF65-F5344CB8AC3E}">
        <p14:creationId xmlns:p14="http://schemas.microsoft.com/office/powerpoint/2010/main" val="3905530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8D884-0874-6AB3-8751-BD2709EE4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8D4E67-5415-1D1C-80D2-FF8038D94E39}"/>
              </a:ext>
            </a:extLst>
          </p:cNvPr>
          <p:cNvSpPr>
            <a:spLocks noGrp="1"/>
          </p:cNvSpPr>
          <p:nvPr>
            <p:ph type="ctrTitle"/>
          </p:nvPr>
        </p:nvSpPr>
        <p:spPr/>
        <p:txBody>
          <a:bodyPr/>
          <a:lstStyle/>
          <a:p>
            <a:r>
              <a:rPr lang="en-DE" dirty="0"/>
              <a:t>Ice systematics</a:t>
            </a:r>
          </a:p>
        </p:txBody>
      </p:sp>
      <p:sp>
        <p:nvSpPr>
          <p:cNvPr id="3" name="Subtitle 2">
            <a:extLst>
              <a:ext uri="{FF2B5EF4-FFF2-40B4-BE49-F238E27FC236}">
                <a16:creationId xmlns:a16="http://schemas.microsoft.com/office/drawing/2014/main" id="{7F136847-66E0-E10A-81AC-2DC721961B4F}"/>
              </a:ext>
            </a:extLst>
          </p:cNvPr>
          <p:cNvSpPr>
            <a:spLocks noGrp="1"/>
          </p:cNvSpPr>
          <p:nvPr>
            <p:ph type="subTitle" idx="1"/>
          </p:nvPr>
        </p:nvSpPr>
        <p:spPr>
          <a:xfrm>
            <a:off x="1524000" y="3967163"/>
            <a:ext cx="9144000" cy="2754312"/>
          </a:xfrm>
        </p:spPr>
        <p:txBody>
          <a:bodyPr>
            <a:normAutofit fontScale="62500" lnSpcReduction="20000"/>
          </a:bodyPr>
          <a:lstStyle/>
          <a:p>
            <a:r>
              <a:rPr lang="en-DE" sz="3200" dirty="0"/>
              <a:t>Snowstorm</a:t>
            </a:r>
          </a:p>
          <a:p>
            <a:endParaRPr lang="en-DE" dirty="0"/>
          </a:p>
          <a:p>
            <a:r>
              <a:rPr lang="en-DE" sz="2600" dirty="0"/>
              <a:t>Absorption</a:t>
            </a:r>
          </a:p>
          <a:p>
            <a:r>
              <a:rPr lang="en-DE" sz="2600" dirty="0"/>
              <a:t>Scattering</a:t>
            </a:r>
          </a:p>
          <a:p>
            <a:r>
              <a:rPr lang="en-DE" sz="2600" dirty="0"/>
              <a:t>DOMEfficiency</a:t>
            </a:r>
          </a:p>
          <a:p>
            <a:r>
              <a:rPr lang="en-DE" sz="2600" dirty="0"/>
              <a:t>HoleIce 0</a:t>
            </a:r>
          </a:p>
          <a:p>
            <a:r>
              <a:rPr lang="en-DE" sz="2600" dirty="0"/>
              <a:t>HoleIce 1</a:t>
            </a:r>
          </a:p>
          <a:p>
            <a:br>
              <a:rPr lang="en-DE" dirty="0"/>
            </a:br>
            <a:br>
              <a:rPr lang="en-DE" dirty="0"/>
            </a:br>
            <a:endParaRPr lang="en-DE" dirty="0"/>
          </a:p>
        </p:txBody>
      </p:sp>
      <p:sp>
        <p:nvSpPr>
          <p:cNvPr id="4" name="Date Placeholder 3">
            <a:extLst>
              <a:ext uri="{FF2B5EF4-FFF2-40B4-BE49-F238E27FC236}">
                <a16:creationId xmlns:a16="http://schemas.microsoft.com/office/drawing/2014/main" id="{10F85033-226B-5BEC-E9D8-A88A5EC6C04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BF733D8-0593-AE14-0495-E090C6F3D20B}"/>
              </a:ext>
            </a:extLst>
          </p:cNvPr>
          <p:cNvSpPr>
            <a:spLocks noGrp="1"/>
          </p:cNvSpPr>
          <p:nvPr>
            <p:ph type="sldNum" sz="quarter" idx="12"/>
          </p:nvPr>
        </p:nvSpPr>
        <p:spPr/>
        <p:txBody>
          <a:bodyPr/>
          <a:lstStyle/>
          <a:p>
            <a:fld id="{CD8304E6-5469-594D-85BC-E468E92D2243}" type="slidenum">
              <a:rPr lang="en-US" smtClean="0"/>
              <a:t>31</a:t>
            </a:fld>
            <a:endParaRPr lang="en-US"/>
          </a:p>
        </p:txBody>
      </p:sp>
    </p:spTree>
    <p:extLst>
      <p:ext uri="{BB962C8B-B14F-4D97-AF65-F5344CB8AC3E}">
        <p14:creationId xmlns:p14="http://schemas.microsoft.com/office/powerpoint/2010/main" val="834456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5538-990B-6B99-3DE5-0E8C06D3913C}"/>
              </a:ext>
            </a:extLst>
          </p:cNvPr>
          <p:cNvSpPr>
            <a:spLocks noGrp="1"/>
          </p:cNvSpPr>
          <p:nvPr>
            <p:ph type="title"/>
          </p:nvPr>
        </p:nvSpPr>
        <p:spPr/>
        <p:txBody>
          <a:bodyPr/>
          <a:lstStyle/>
          <a:p>
            <a:r>
              <a:rPr lang="en-DE" dirty="0"/>
              <a:t>Fit ice systematics: </a:t>
            </a:r>
          </a:p>
        </p:txBody>
      </p:sp>
      <p:sp>
        <p:nvSpPr>
          <p:cNvPr id="4" name="Date Placeholder 3">
            <a:extLst>
              <a:ext uri="{FF2B5EF4-FFF2-40B4-BE49-F238E27FC236}">
                <a16:creationId xmlns:a16="http://schemas.microsoft.com/office/drawing/2014/main" id="{5B2B2D51-EE4B-9153-D10D-A62F2642257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A00C7A3-6CBA-2720-0A47-B06EDBE2611B}"/>
              </a:ext>
            </a:extLst>
          </p:cNvPr>
          <p:cNvSpPr>
            <a:spLocks noGrp="1"/>
          </p:cNvSpPr>
          <p:nvPr>
            <p:ph type="sldNum" sz="quarter" idx="12"/>
          </p:nvPr>
        </p:nvSpPr>
        <p:spPr/>
        <p:txBody>
          <a:bodyPr/>
          <a:lstStyle/>
          <a:p>
            <a:fld id="{CD8304E6-5469-594D-85BC-E468E92D2243}" type="slidenum">
              <a:rPr lang="en-US" smtClean="0"/>
              <a:t>32</a:t>
            </a:fld>
            <a:endParaRPr lang="en-US"/>
          </a:p>
        </p:txBody>
      </p:sp>
      <p:pic>
        <p:nvPicPr>
          <p:cNvPr id="10" name="Picture 9" descr="A graph of absorption&#10;&#10;Description automatically generated">
            <a:extLst>
              <a:ext uri="{FF2B5EF4-FFF2-40B4-BE49-F238E27FC236}">
                <a16:creationId xmlns:a16="http://schemas.microsoft.com/office/drawing/2014/main" id="{6764747F-E7A1-4D3A-61C7-99291D035A94}"/>
              </a:ext>
            </a:extLst>
          </p:cNvPr>
          <p:cNvPicPr>
            <a:picLocks noChangeAspect="1"/>
          </p:cNvPicPr>
          <p:nvPr/>
        </p:nvPicPr>
        <p:blipFill>
          <a:blip r:embed="rId2"/>
          <a:stretch>
            <a:fillRect/>
          </a:stretch>
        </p:blipFill>
        <p:spPr>
          <a:xfrm>
            <a:off x="5492596" y="932894"/>
            <a:ext cx="3118004" cy="2338503"/>
          </a:xfrm>
          <a:prstGeom prst="rect">
            <a:avLst/>
          </a:prstGeom>
        </p:spPr>
      </p:pic>
      <p:pic>
        <p:nvPicPr>
          <p:cNvPr id="12" name="Picture 11" descr="A graph of a function&#10;&#10;Description automatically generated">
            <a:extLst>
              <a:ext uri="{FF2B5EF4-FFF2-40B4-BE49-F238E27FC236}">
                <a16:creationId xmlns:a16="http://schemas.microsoft.com/office/drawing/2014/main" id="{21D34B9B-F7F8-249C-8FCF-0EDFE792CFFA}"/>
              </a:ext>
            </a:extLst>
          </p:cNvPr>
          <p:cNvPicPr>
            <a:picLocks noChangeAspect="1"/>
          </p:cNvPicPr>
          <p:nvPr/>
        </p:nvPicPr>
        <p:blipFill>
          <a:blip r:embed="rId3"/>
          <a:stretch>
            <a:fillRect/>
          </a:stretch>
        </p:blipFill>
        <p:spPr>
          <a:xfrm>
            <a:off x="5492596" y="3428999"/>
            <a:ext cx="3118004" cy="2338503"/>
          </a:xfrm>
          <a:prstGeom prst="rect">
            <a:avLst/>
          </a:prstGeom>
        </p:spPr>
      </p:pic>
      <p:pic>
        <p:nvPicPr>
          <p:cNvPr id="14" name="Picture 13" descr="A graph with blue lines and dots&#10;&#10;Description automatically generated">
            <a:extLst>
              <a:ext uri="{FF2B5EF4-FFF2-40B4-BE49-F238E27FC236}">
                <a16:creationId xmlns:a16="http://schemas.microsoft.com/office/drawing/2014/main" id="{C7E8B4A4-8913-7C4D-4D50-DA2ABACEA5CD}"/>
              </a:ext>
            </a:extLst>
          </p:cNvPr>
          <p:cNvPicPr>
            <a:picLocks noChangeAspect="1"/>
          </p:cNvPicPr>
          <p:nvPr/>
        </p:nvPicPr>
        <p:blipFill>
          <a:blip r:embed="rId4"/>
          <a:stretch>
            <a:fillRect/>
          </a:stretch>
        </p:blipFill>
        <p:spPr>
          <a:xfrm>
            <a:off x="8820616" y="3428999"/>
            <a:ext cx="3118004" cy="2338503"/>
          </a:xfrm>
          <a:prstGeom prst="rect">
            <a:avLst/>
          </a:prstGeom>
        </p:spPr>
      </p:pic>
      <p:pic>
        <p:nvPicPr>
          <p:cNvPr id="16" name="Picture 15" descr="A graph of a function&#10;&#10;Description automatically generated">
            <a:extLst>
              <a:ext uri="{FF2B5EF4-FFF2-40B4-BE49-F238E27FC236}">
                <a16:creationId xmlns:a16="http://schemas.microsoft.com/office/drawing/2014/main" id="{8F082187-E62B-B581-FA6F-684E7A847B01}"/>
              </a:ext>
            </a:extLst>
          </p:cNvPr>
          <p:cNvPicPr>
            <a:picLocks noChangeAspect="1"/>
          </p:cNvPicPr>
          <p:nvPr/>
        </p:nvPicPr>
        <p:blipFill>
          <a:blip r:embed="rId5"/>
          <a:stretch>
            <a:fillRect/>
          </a:stretch>
        </p:blipFill>
        <p:spPr>
          <a:xfrm>
            <a:off x="8820616" y="932895"/>
            <a:ext cx="3118004" cy="2338503"/>
          </a:xfrm>
          <a:prstGeom prst="rect">
            <a:avLst/>
          </a:prstGeom>
        </p:spPr>
      </p:pic>
      <p:pic>
        <p:nvPicPr>
          <p:cNvPr id="18" name="Picture 17" descr="A graph with blue lines and dots&#10;&#10;Description automatically generated">
            <a:extLst>
              <a:ext uri="{FF2B5EF4-FFF2-40B4-BE49-F238E27FC236}">
                <a16:creationId xmlns:a16="http://schemas.microsoft.com/office/drawing/2014/main" id="{EE7286A3-85A9-0FE8-C5B9-12B69BA7878C}"/>
              </a:ext>
            </a:extLst>
          </p:cNvPr>
          <p:cNvPicPr>
            <a:picLocks noChangeAspect="1"/>
          </p:cNvPicPr>
          <p:nvPr/>
        </p:nvPicPr>
        <p:blipFill>
          <a:blip r:embed="rId6"/>
          <a:stretch>
            <a:fillRect/>
          </a:stretch>
        </p:blipFill>
        <p:spPr>
          <a:xfrm>
            <a:off x="61096" y="2440141"/>
            <a:ext cx="5221612" cy="3916209"/>
          </a:xfrm>
          <a:prstGeom prst="rect">
            <a:avLst/>
          </a:prstGeom>
        </p:spPr>
      </p:pic>
      <p:sp>
        <p:nvSpPr>
          <p:cNvPr id="19" name="TextBox 18">
            <a:extLst>
              <a:ext uri="{FF2B5EF4-FFF2-40B4-BE49-F238E27FC236}">
                <a16:creationId xmlns:a16="http://schemas.microsoft.com/office/drawing/2014/main" id="{AF44CE57-9E68-A027-35AB-3CDBA6AFB68C}"/>
              </a:ext>
            </a:extLst>
          </p:cNvPr>
          <p:cNvSpPr txBox="1"/>
          <p:nvPr/>
        </p:nvSpPr>
        <p:spPr>
          <a:xfrm>
            <a:off x="4183693" y="6450904"/>
            <a:ext cx="5299912" cy="369332"/>
          </a:xfrm>
          <a:prstGeom prst="rect">
            <a:avLst/>
          </a:prstGeom>
          <a:noFill/>
        </p:spPr>
        <p:txBody>
          <a:bodyPr wrap="none" rtlCol="0">
            <a:spAutoFit/>
          </a:bodyPr>
          <a:lstStyle/>
          <a:p>
            <a:pPr marL="285750" indent="-285750">
              <a:buFont typeface="Wingdings" pitchFamily="2" charset="2"/>
              <a:buChar char="Ø"/>
            </a:pPr>
            <a:r>
              <a:rPr lang="en-DE" dirty="0">
                <a:solidFill>
                  <a:srgbClr val="74B842"/>
                </a:solidFill>
              </a:rPr>
              <a:t>This is done for each systematic and every proxy bin</a:t>
            </a:r>
          </a:p>
        </p:txBody>
      </p:sp>
      <p:sp>
        <p:nvSpPr>
          <p:cNvPr id="20" name="TextBox 19">
            <a:extLst>
              <a:ext uri="{FF2B5EF4-FFF2-40B4-BE49-F238E27FC236}">
                <a16:creationId xmlns:a16="http://schemas.microsoft.com/office/drawing/2014/main" id="{9C20B885-7630-491F-3954-6813EDD23A31}"/>
              </a:ext>
            </a:extLst>
          </p:cNvPr>
          <p:cNvSpPr txBox="1"/>
          <p:nvPr/>
        </p:nvSpPr>
        <p:spPr>
          <a:xfrm>
            <a:off x="479502" y="1382751"/>
            <a:ext cx="5057667" cy="923330"/>
          </a:xfrm>
          <a:prstGeom prst="rect">
            <a:avLst/>
          </a:prstGeom>
          <a:noFill/>
        </p:spPr>
        <p:txBody>
          <a:bodyPr wrap="none" rtlCol="0">
            <a:spAutoFit/>
          </a:bodyPr>
          <a:lstStyle/>
          <a:p>
            <a:pPr marL="285750" indent="-285750">
              <a:buFont typeface="Arial" panose="020B0604020202020204" pitchFamily="34" charset="0"/>
              <a:buChar char="•"/>
            </a:pPr>
            <a:r>
              <a:rPr lang="en-DE" dirty="0"/>
              <a:t>Parametrization for systematics in each proxy bin</a:t>
            </a:r>
          </a:p>
          <a:p>
            <a:pPr marL="285750" indent="-285750">
              <a:buFont typeface="Arial" panose="020B0604020202020204" pitchFamily="34" charset="0"/>
              <a:buChar char="•"/>
            </a:pPr>
            <a:r>
              <a:rPr lang="en-DE" dirty="0"/>
              <a:t>Proxy: leading muon energy at entry</a:t>
            </a:r>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41800828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E6B6-D786-9478-DF1C-1D222FB6FC87}"/>
              </a:ext>
            </a:extLst>
          </p:cNvPr>
          <p:cNvSpPr>
            <a:spLocks noGrp="1"/>
          </p:cNvSpPr>
          <p:nvPr>
            <p:ph type="title"/>
          </p:nvPr>
        </p:nvSpPr>
        <p:spPr/>
        <p:txBody>
          <a:bodyPr/>
          <a:lstStyle/>
          <a:p>
            <a:r>
              <a:rPr lang="en-DE" dirty="0"/>
              <a:t>Unfolded event rate with systematics</a:t>
            </a:r>
          </a:p>
        </p:txBody>
      </p:sp>
      <p:sp>
        <p:nvSpPr>
          <p:cNvPr id="4" name="Date Placeholder 3">
            <a:extLst>
              <a:ext uri="{FF2B5EF4-FFF2-40B4-BE49-F238E27FC236}">
                <a16:creationId xmlns:a16="http://schemas.microsoft.com/office/drawing/2014/main" id="{094CB38E-6620-8749-F363-E7CF49E9D97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C2FD205-9E99-0553-586D-5CBD01A81397}"/>
              </a:ext>
            </a:extLst>
          </p:cNvPr>
          <p:cNvSpPr>
            <a:spLocks noGrp="1"/>
          </p:cNvSpPr>
          <p:nvPr>
            <p:ph type="sldNum" sz="quarter" idx="12"/>
          </p:nvPr>
        </p:nvSpPr>
        <p:spPr/>
        <p:txBody>
          <a:bodyPr/>
          <a:lstStyle/>
          <a:p>
            <a:fld id="{CD8304E6-5469-594D-85BC-E468E92D2243}" type="slidenum">
              <a:rPr lang="en-US" smtClean="0"/>
              <a:t>33</a:t>
            </a:fld>
            <a:endParaRPr lang="en-US"/>
          </a:p>
        </p:txBody>
      </p:sp>
      <p:pic>
        <p:nvPicPr>
          <p:cNvPr id="8" name="Picture 7" descr="A graph of a graph showing the number of muon energy&#10;&#10;Description automatically generated with medium confidence">
            <a:extLst>
              <a:ext uri="{FF2B5EF4-FFF2-40B4-BE49-F238E27FC236}">
                <a16:creationId xmlns:a16="http://schemas.microsoft.com/office/drawing/2014/main" id="{1B8E204B-AFDF-EB00-CC08-C83EE2C85FCC}"/>
              </a:ext>
            </a:extLst>
          </p:cNvPr>
          <p:cNvPicPr>
            <a:picLocks noChangeAspect="1"/>
          </p:cNvPicPr>
          <p:nvPr/>
        </p:nvPicPr>
        <p:blipFill>
          <a:blip r:embed="rId2"/>
          <a:stretch>
            <a:fillRect/>
          </a:stretch>
        </p:blipFill>
        <p:spPr>
          <a:xfrm>
            <a:off x="204835" y="1613281"/>
            <a:ext cx="5061315" cy="3806801"/>
          </a:xfrm>
          <a:prstGeom prst="rect">
            <a:avLst/>
          </a:prstGeom>
        </p:spPr>
      </p:pic>
      <p:pic>
        <p:nvPicPr>
          <p:cNvPr id="12" name="Picture 11" descr="A diagram of a diagram of a number of images&#10;&#10;Description automatically generated with medium confidence">
            <a:extLst>
              <a:ext uri="{FF2B5EF4-FFF2-40B4-BE49-F238E27FC236}">
                <a16:creationId xmlns:a16="http://schemas.microsoft.com/office/drawing/2014/main" id="{46D9FCCB-F0A6-0EC3-92A9-E1A3E2889685}"/>
              </a:ext>
            </a:extLst>
          </p:cNvPr>
          <p:cNvPicPr>
            <a:picLocks noChangeAspect="1"/>
          </p:cNvPicPr>
          <p:nvPr/>
        </p:nvPicPr>
        <p:blipFill>
          <a:blip r:embed="rId3"/>
          <a:stretch>
            <a:fillRect/>
          </a:stretch>
        </p:blipFill>
        <p:spPr>
          <a:xfrm>
            <a:off x="5360670" y="916975"/>
            <a:ext cx="5536973" cy="5553841"/>
          </a:xfrm>
          <a:prstGeom prst="rect">
            <a:avLst/>
          </a:prstGeom>
        </p:spPr>
      </p:pic>
      <p:pic>
        <p:nvPicPr>
          <p:cNvPr id="10" name="Picture 9" descr="A graph of absorption and absorption&#10;&#10;Description automatically generated">
            <a:extLst>
              <a:ext uri="{FF2B5EF4-FFF2-40B4-BE49-F238E27FC236}">
                <a16:creationId xmlns:a16="http://schemas.microsoft.com/office/drawing/2014/main" id="{0A2F682F-D3FE-AED9-5BEF-945566E9EA66}"/>
              </a:ext>
            </a:extLst>
          </p:cNvPr>
          <p:cNvPicPr>
            <a:picLocks noChangeAspect="1"/>
          </p:cNvPicPr>
          <p:nvPr/>
        </p:nvPicPr>
        <p:blipFill>
          <a:blip r:embed="rId4"/>
          <a:stretch>
            <a:fillRect/>
          </a:stretch>
        </p:blipFill>
        <p:spPr>
          <a:xfrm>
            <a:off x="8821226" y="777163"/>
            <a:ext cx="2832293" cy="2780229"/>
          </a:xfrm>
          <a:prstGeom prst="rect">
            <a:avLst/>
          </a:prstGeom>
        </p:spPr>
      </p:pic>
      <p:sp>
        <p:nvSpPr>
          <p:cNvPr id="13" name="TextBox 12">
            <a:extLst>
              <a:ext uri="{FF2B5EF4-FFF2-40B4-BE49-F238E27FC236}">
                <a16:creationId xmlns:a16="http://schemas.microsoft.com/office/drawing/2014/main" id="{D7BA96E5-1575-8B8A-1CBD-5396DBFB936C}"/>
              </a:ext>
            </a:extLst>
          </p:cNvPr>
          <p:cNvSpPr txBox="1"/>
          <p:nvPr/>
        </p:nvSpPr>
        <p:spPr>
          <a:xfrm>
            <a:off x="601249" y="6012493"/>
            <a:ext cx="4176208" cy="307777"/>
          </a:xfrm>
          <a:prstGeom prst="rect">
            <a:avLst/>
          </a:prstGeom>
          <a:noFill/>
        </p:spPr>
        <p:txBody>
          <a:bodyPr wrap="none" rtlCol="0">
            <a:spAutoFit/>
          </a:bodyPr>
          <a:lstStyle/>
          <a:p>
            <a:pPr marL="285750" indent="-285750">
              <a:buFont typeface="Wingdings" pitchFamily="2" charset="2"/>
              <a:buChar char="Ø"/>
            </a:pPr>
            <a:r>
              <a:rPr lang="en-DE" sz="1400" dirty="0">
                <a:solidFill>
                  <a:srgbClr val="74B842"/>
                </a:solidFill>
              </a:rPr>
              <a:t>Use regularization to reduce unphyiscal oscillations</a:t>
            </a:r>
          </a:p>
        </p:txBody>
      </p:sp>
      <p:sp>
        <p:nvSpPr>
          <p:cNvPr id="14" name="TextBox 13">
            <a:extLst>
              <a:ext uri="{FF2B5EF4-FFF2-40B4-BE49-F238E27FC236}">
                <a16:creationId xmlns:a16="http://schemas.microsoft.com/office/drawing/2014/main" id="{5BF23E55-EA91-56BA-9C04-6EC53CF1A6CC}"/>
              </a:ext>
            </a:extLst>
          </p:cNvPr>
          <p:cNvSpPr txBox="1"/>
          <p:nvPr/>
        </p:nvSpPr>
        <p:spPr>
          <a:xfrm>
            <a:off x="8821226" y="96447"/>
            <a:ext cx="1735540" cy="369332"/>
          </a:xfrm>
          <a:prstGeom prst="rect">
            <a:avLst/>
          </a:prstGeom>
          <a:solidFill>
            <a:srgbClr val="74B842"/>
          </a:solidFill>
        </p:spPr>
        <p:txBody>
          <a:bodyPr wrap="none" rtlCol="0">
            <a:spAutoFit/>
          </a:bodyPr>
          <a:lstStyle/>
          <a:p>
            <a:r>
              <a:rPr lang="en-DE" dirty="0">
                <a:solidFill>
                  <a:schemeClr val="bg1"/>
                </a:solidFill>
              </a:rPr>
              <a:t>work in progress</a:t>
            </a:r>
          </a:p>
        </p:txBody>
      </p:sp>
    </p:spTree>
    <p:extLst>
      <p:ext uri="{BB962C8B-B14F-4D97-AF65-F5344CB8AC3E}">
        <p14:creationId xmlns:p14="http://schemas.microsoft.com/office/powerpoint/2010/main" val="3820102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B860F-CAFA-0FCA-62C9-C4AD34718A6F}"/>
              </a:ext>
            </a:extLst>
          </p:cNvPr>
          <p:cNvSpPr>
            <a:spLocks noGrp="1"/>
          </p:cNvSpPr>
          <p:nvPr>
            <p:ph type="title"/>
          </p:nvPr>
        </p:nvSpPr>
        <p:spPr/>
        <p:txBody>
          <a:bodyPr/>
          <a:lstStyle/>
          <a:p>
            <a:r>
              <a:rPr lang="en-DE" dirty="0"/>
              <a:t>Conclusion &amp; outlook</a:t>
            </a:r>
          </a:p>
        </p:txBody>
      </p:sp>
      <p:sp>
        <p:nvSpPr>
          <p:cNvPr id="3" name="Content Placeholder 2">
            <a:extLst>
              <a:ext uri="{FF2B5EF4-FFF2-40B4-BE49-F238E27FC236}">
                <a16:creationId xmlns:a16="http://schemas.microsoft.com/office/drawing/2014/main" id="{324E5CF5-F318-528E-220D-FFD125782BDF}"/>
              </a:ext>
            </a:extLst>
          </p:cNvPr>
          <p:cNvSpPr>
            <a:spLocks noGrp="1"/>
          </p:cNvSpPr>
          <p:nvPr>
            <p:ph idx="1"/>
          </p:nvPr>
        </p:nvSpPr>
        <p:spPr/>
        <p:txBody>
          <a:bodyPr>
            <a:normAutofit lnSpcReduction="10000"/>
          </a:bodyPr>
          <a:lstStyle/>
          <a:p>
            <a:r>
              <a:rPr lang="en-DE" dirty="0"/>
              <a:t>New CORSIKA simulations with parent information</a:t>
            </a:r>
          </a:p>
          <a:p>
            <a:pPr lvl="1"/>
            <a:r>
              <a:rPr lang="en-DE" dirty="0"/>
              <a:t>tag prompt and conventional muons </a:t>
            </a:r>
          </a:p>
          <a:p>
            <a:pPr lvl="1"/>
            <a:r>
              <a:rPr lang="en-DE" dirty="0"/>
              <a:t>validation: agreement with MCEq</a:t>
            </a:r>
            <a:br>
              <a:rPr lang="en-DE" dirty="0"/>
            </a:br>
            <a:endParaRPr lang="en-DE" dirty="0"/>
          </a:p>
          <a:p>
            <a:r>
              <a:rPr lang="en-DE" dirty="0"/>
              <a:t>Add DNN-based reconstructions </a:t>
            </a:r>
            <a:br>
              <a:rPr lang="en-DE" dirty="0"/>
            </a:br>
            <a:endParaRPr lang="en-DE" dirty="0"/>
          </a:p>
          <a:p>
            <a:r>
              <a:rPr lang="en-DE" dirty="0"/>
              <a:t>Good data-MC agreement</a:t>
            </a:r>
          </a:p>
          <a:p>
            <a:pPr lvl="1"/>
            <a:r>
              <a:rPr lang="en-DE" dirty="0"/>
              <a:t>quality cuts defined</a:t>
            </a:r>
          </a:p>
          <a:p>
            <a:pPr lvl="1"/>
            <a:r>
              <a:rPr lang="en-DE" dirty="0"/>
              <a:t>good agreement in cos(zenith) distributions</a:t>
            </a:r>
          </a:p>
          <a:p>
            <a:pPr lvl="1"/>
            <a:r>
              <a:rPr lang="en-DE" dirty="0"/>
              <a:t>mismatch in z—position </a:t>
            </a:r>
            <a:r>
              <a:rPr lang="en-DE" dirty="0">
                <a:sym typeface="Wingdings" pitchFamily="2" charset="2"/>
              </a:rPr>
              <a:t> re-weight distributions </a:t>
            </a:r>
          </a:p>
          <a:p>
            <a:pPr marL="457200" lvl="1" indent="0">
              <a:buNone/>
            </a:pPr>
            <a:endParaRPr lang="en-DE" dirty="0">
              <a:sym typeface="Wingdings" pitchFamily="2" charset="2"/>
            </a:endParaRPr>
          </a:p>
          <a:p>
            <a:r>
              <a:rPr lang="en-DE" dirty="0">
                <a:sym typeface="Wingdings" pitchFamily="2" charset="2"/>
              </a:rPr>
              <a:t>Unfolding is set up</a:t>
            </a:r>
          </a:p>
          <a:p>
            <a:pPr lvl="1"/>
            <a:r>
              <a:rPr lang="en-DE" dirty="0">
                <a:sym typeface="Wingdings" pitchFamily="2" charset="2"/>
              </a:rPr>
              <a:t>systematics can be included, minor investigations</a:t>
            </a:r>
          </a:p>
          <a:p>
            <a:endParaRPr lang="en-DE" dirty="0">
              <a:sym typeface="Wingdings" pitchFamily="2" charset="2"/>
            </a:endParaRPr>
          </a:p>
          <a:p>
            <a:r>
              <a:rPr lang="en-DE" dirty="0">
                <a:solidFill>
                  <a:srgbClr val="A5A5A5"/>
                </a:solidFill>
                <a:sym typeface="Wingdings" pitchFamily="2" charset="2"/>
              </a:rPr>
              <a:t>Fit of prompt normalization is promising</a:t>
            </a:r>
          </a:p>
          <a:p>
            <a:pPr lvl="1"/>
            <a:r>
              <a:rPr lang="en-DE" dirty="0">
                <a:solidFill>
                  <a:srgbClr val="A5A5A5"/>
                </a:solidFill>
                <a:sym typeface="Wingdings" pitchFamily="2" charset="2"/>
              </a:rPr>
              <a:t>systematics need to be included</a:t>
            </a:r>
          </a:p>
          <a:p>
            <a:pPr lvl="1"/>
            <a:endParaRPr lang="en-DE" dirty="0"/>
          </a:p>
        </p:txBody>
      </p:sp>
      <p:sp>
        <p:nvSpPr>
          <p:cNvPr id="4" name="Date Placeholder 3">
            <a:extLst>
              <a:ext uri="{FF2B5EF4-FFF2-40B4-BE49-F238E27FC236}">
                <a16:creationId xmlns:a16="http://schemas.microsoft.com/office/drawing/2014/main" id="{04890735-50F9-A97A-09AA-D6D6B7423AEB}"/>
              </a:ext>
            </a:extLst>
          </p:cNvPr>
          <p:cNvSpPr>
            <a:spLocks noGrp="1"/>
          </p:cNvSpPr>
          <p:nvPr>
            <p:ph type="dt" sz="half" idx="10"/>
          </p:nvPr>
        </p:nvSpPr>
        <p:spPr/>
        <p:txBody>
          <a:bodyPr/>
          <a:lstStyle/>
          <a:p>
            <a:r>
              <a:rPr lang="de-DE" dirty="0" err="1"/>
              <a:t>pascal.gutjahr@tu-dortmund.de</a:t>
            </a:r>
            <a:endParaRPr lang="en-US" dirty="0"/>
          </a:p>
        </p:txBody>
      </p:sp>
      <p:sp>
        <p:nvSpPr>
          <p:cNvPr id="5" name="Slide Number Placeholder 4">
            <a:extLst>
              <a:ext uri="{FF2B5EF4-FFF2-40B4-BE49-F238E27FC236}">
                <a16:creationId xmlns:a16="http://schemas.microsoft.com/office/drawing/2014/main" id="{26C95DEF-814C-C3C2-FE91-E8A9312396ED}"/>
              </a:ext>
            </a:extLst>
          </p:cNvPr>
          <p:cNvSpPr>
            <a:spLocks noGrp="1"/>
          </p:cNvSpPr>
          <p:nvPr>
            <p:ph type="sldNum" sz="quarter" idx="12"/>
          </p:nvPr>
        </p:nvSpPr>
        <p:spPr/>
        <p:txBody>
          <a:bodyPr/>
          <a:lstStyle/>
          <a:p>
            <a:fld id="{CD8304E6-5469-594D-85BC-E468E92D2243}" type="slidenum">
              <a:rPr lang="en-US" smtClean="0"/>
              <a:t>34</a:t>
            </a:fld>
            <a:endParaRPr lang="en-US" dirty="0"/>
          </a:p>
        </p:txBody>
      </p:sp>
      <p:sp>
        <p:nvSpPr>
          <p:cNvPr id="6" name="TextBox 5">
            <a:extLst>
              <a:ext uri="{FF2B5EF4-FFF2-40B4-BE49-F238E27FC236}">
                <a16:creationId xmlns:a16="http://schemas.microsoft.com/office/drawing/2014/main" id="{12B2A06A-C2CD-E80C-F523-7EDB22B3B41D}"/>
              </a:ext>
            </a:extLst>
          </p:cNvPr>
          <p:cNvSpPr txBox="1"/>
          <p:nvPr/>
        </p:nvSpPr>
        <p:spPr>
          <a:xfrm>
            <a:off x="4787153" y="6400800"/>
            <a:ext cx="2945615" cy="369332"/>
          </a:xfrm>
          <a:prstGeom prst="rect">
            <a:avLst/>
          </a:prstGeom>
          <a:noFill/>
        </p:spPr>
        <p:txBody>
          <a:bodyPr wrap="none" rtlCol="0">
            <a:spAutoFit/>
          </a:bodyPr>
          <a:lstStyle/>
          <a:p>
            <a:r>
              <a:rPr lang="en-DE" dirty="0">
                <a:solidFill>
                  <a:srgbClr val="74B842"/>
                </a:solidFill>
              </a:rPr>
              <a:t>Thank you for your attention!</a:t>
            </a:r>
          </a:p>
        </p:txBody>
      </p:sp>
      <p:pic>
        <p:nvPicPr>
          <p:cNvPr id="7" name="Picture 6">
            <a:extLst>
              <a:ext uri="{FF2B5EF4-FFF2-40B4-BE49-F238E27FC236}">
                <a16:creationId xmlns:a16="http://schemas.microsoft.com/office/drawing/2014/main" id="{85386EF2-69F4-F25D-3FA6-022318756E77}"/>
              </a:ext>
            </a:extLst>
          </p:cNvPr>
          <p:cNvPicPr>
            <a:picLocks noChangeAspect="1"/>
          </p:cNvPicPr>
          <p:nvPr/>
        </p:nvPicPr>
        <p:blipFill>
          <a:blip r:embed="rId2"/>
          <a:stretch>
            <a:fillRect/>
          </a:stretch>
        </p:blipFill>
        <p:spPr>
          <a:xfrm>
            <a:off x="7511340" y="1286827"/>
            <a:ext cx="3842460" cy="3842460"/>
          </a:xfrm>
          <a:prstGeom prst="rect">
            <a:avLst/>
          </a:prstGeom>
        </p:spPr>
      </p:pic>
      <p:sp>
        <p:nvSpPr>
          <p:cNvPr id="8" name="TextBox 7">
            <a:extLst>
              <a:ext uri="{FF2B5EF4-FFF2-40B4-BE49-F238E27FC236}">
                <a16:creationId xmlns:a16="http://schemas.microsoft.com/office/drawing/2014/main" id="{195267A6-AEB8-420F-8215-608500688FCB}"/>
              </a:ext>
            </a:extLst>
          </p:cNvPr>
          <p:cNvSpPr txBox="1"/>
          <p:nvPr/>
        </p:nvSpPr>
        <p:spPr>
          <a:xfrm>
            <a:off x="8911814" y="5129287"/>
            <a:ext cx="2563202" cy="461665"/>
          </a:xfrm>
          <a:prstGeom prst="rect">
            <a:avLst/>
          </a:prstGeom>
          <a:noFill/>
        </p:spPr>
        <p:txBody>
          <a:bodyPr wrap="none" rtlCol="0">
            <a:spAutoFit/>
          </a:bodyPr>
          <a:lstStyle/>
          <a:p>
            <a:pPr algn="r"/>
            <a:r>
              <a:rPr lang="en-DE" sz="1200" dirty="0">
                <a:solidFill>
                  <a:srgbClr val="A5A5A5"/>
                </a:solidFill>
              </a:rPr>
              <a:t>How ChatGPT illustrates the detection</a:t>
            </a:r>
            <a:br>
              <a:rPr lang="en-DE" sz="1200" dirty="0">
                <a:solidFill>
                  <a:srgbClr val="A5A5A5"/>
                </a:solidFill>
              </a:rPr>
            </a:br>
            <a:r>
              <a:rPr lang="en-DE" sz="1200" dirty="0">
                <a:solidFill>
                  <a:srgbClr val="A5A5A5"/>
                </a:solidFill>
              </a:rPr>
              <a:t>of a prompt muon with IceCube.</a:t>
            </a:r>
          </a:p>
        </p:txBody>
      </p:sp>
    </p:spTree>
    <p:extLst>
      <p:ext uri="{BB962C8B-B14F-4D97-AF65-F5344CB8AC3E}">
        <p14:creationId xmlns:p14="http://schemas.microsoft.com/office/powerpoint/2010/main" val="5562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588C-A655-D2E7-DDD7-28BD1C1AF107}"/>
              </a:ext>
            </a:extLst>
          </p:cNvPr>
          <p:cNvSpPr>
            <a:spLocks noGrp="1"/>
          </p:cNvSpPr>
          <p:nvPr>
            <p:ph type="ctrTitle"/>
          </p:nvPr>
        </p:nvSpPr>
        <p:spPr/>
        <p:txBody>
          <a:bodyPr/>
          <a:lstStyle/>
          <a:p>
            <a:r>
              <a:rPr lang="en-DE" dirty="0"/>
              <a:t>Selection</a:t>
            </a:r>
          </a:p>
        </p:txBody>
      </p:sp>
      <p:sp>
        <p:nvSpPr>
          <p:cNvPr id="3" name="Subtitle 2">
            <a:extLst>
              <a:ext uri="{FF2B5EF4-FFF2-40B4-BE49-F238E27FC236}">
                <a16:creationId xmlns:a16="http://schemas.microsoft.com/office/drawing/2014/main" id="{50816814-890A-0266-54C3-E0E1E1C817F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67AAACB9-2D75-16B2-E9AF-D7119E67F50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39BF4B5-40F0-6B5D-3E7B-0C419801F3CD}"/>
              </a:ext>
            </a:extLst>
          </p:cNvPr>
          <p:cNvSpPr>
            <a:spLocks noGrp="1"/>
          </p:cNvSpPr>
          <p:nvPr>
            <p:ph type="sldNum" sz="quarter" idx="12"/>
          </p:nvPr>
        </p:nvSpPr>
        <p:spPr/>
        <p:txBody>
          <a:bodyPr/>
          <a:lstStyle/>
          <a:p>
            <a:fld id="{CD8304E6-5469-594D-85BC-E468E92D2243}" type="slidenum">
              <a:rPr lang="en-US" smtClean="0"/>
              <a:t>35</a:t>
            </a:fld>
            <a:endParaRPr lang="en-US"/>
          </a:p>
        </p:txBody>
      </p:sp>
    </p:spTree>
    <p:extLst>
      <p:ext uri="{BB962C8B-B14F-4D97-AF65-F5344CB8AC3E}">
        <p14:creationId xmlns:p14="http://schemas.microsoft.com/office/powerpoint/2010/main" val="4140247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EF9AC-7FE7-B543-B35D-7D3D73F79F70}"/>
              </a:ext>
            </a:extLst>
          </p:cNvPr>
          <p:cNvSpPr>
            <a:spLocks noGrp="1"/>
          </p:cNvSpPr>
          <p:nvPr>
            <p:ph type="title"/>
          </p:nvPr>
        </p:nvSpPr>
        <p:spPr/>
        <p:txBody>
          <a:bodyPr/>
          <a:lstStyle/>
          <a:p>
            <a:r>
              <a:rPr lang="en-DE" dirty="0"/>
              <a:t>level3: muon filter</a:t>
            </a:r>
          </a:p>
        </p:txBody>
      </p:sp>
      <p:sp>
        <p:nvSpPr>
          <p:cNvPr id="4" name="Date Placeholder 3">
            <a:extLst>
              <a:ext uri="{FF2B5EF4-FFF2-40B4-BE49-F238E27FC236}">
                <a16:creationId xmlns:a16="http://schemas.microsoft.com/office/drawing/2014/main" id="{2404F5E5-CA7F-BAAE-34CB-75C92E640F7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F221EFA-52AC-D53C-D0F9-34015EABF2FD}"/>
              </a:ext>
            </a:extLst>
          </p:cNvPr>
          <p:cNvSpPr>
            <a:spLocks noGrp="1"/>
          </p:cNvSpPr>
          <p:nvPr>
            <p:ph type="sldNum" sz="quarter" idx="12"/>
          </p:nvPr>
        </p:nvSpPr>
        <p:spPr/>
        <p:txBody>
          <a:bodyPr/>
          <a:lstStyle/>
          <a:p>
            <a:fld id="{CD8304E6-5469-594D-85BC-E468E92D2243}" type="slidenum">
              <a:rPr lang="en-US" smtClean="0"/>
              <a:t>36</a:t>
            </a:fld>
            <a:endParaRPr lang="en-US"/>
          </a:p>
        </p:txBody>
      </p:sp>
      <p:pic>
        <p:nvPicPr>
          <p:cNvPr id="7" name="Picture 6" descr="A graph of different colored lines&#10;&#10;Description automatically generated">
            <a:extLst>
              <a:ext uri="{FF2B5EF4-FFF2-40B4-BE49-F238E27FC236}">
                <a16:creationId xmlns:a16="http://schemas.microsoft.com/office/drawing/2014/main" id="{A3E5BCD6-0709-AC72-94A7-35053ECB034A}"/>
              </a:ext>
            </a:extLst>
          </p:cNvPr>
          <p:cNvPicPr>
            <a:picLocks noChangeAspect="1"/>
          </p:cNvPicPr>
          <p:nvPr/>
        </p:nvPicPr>
        <p:blipFill>
          <a:blip r:embed="rId3"/>
          <a:stretch>
            <a:fillRect/>
          </a:stretch>
        </p:blipFill>
        <p:spPr>
          <a:xfrm>
            <a:off x="6096000" y="1017582"/>
            <a:ext cx="5740400" cy="4279900"/>
          </a:xfrm>
          <a:prstGeom prst="rect">
            <a:avLst/>
          </a:prstGeom>
        </p:spPr>
      </p:pic>
      <p:pic>
        <p:nvPicPr>
          <p:cNvPr id="9" name="Picture 8" descr="A graph of different colored lines&#10;&#10;Description automatically generated">
            <a:extLst>
              <a:ext uri="{FF2B5EF4-FFF2-40B4-BE49-F238E27FC236}">
                <a16:creationId xmlns:a16="http://schemas.microsoft.com/office/drawing/2014/main" id="{62CF0EAD-5123-FFC8-F56D-55C592D5DC82}"/>
              </a:ext>
            </a:extLst>
          </p:cNvPr>
          <p:cNvPicPr>
            <a:picLocks noChangeAspect="1"/>
          </p:cNvPicPr>
          <p:nvPr/>
        </p:nvPicPr>
        <p:blipFill>
          <a:blip r:embed="rId4"/>
          <a:stretch>
            <a:fillRect/>
          </a:stretch>
        </p:blipFill>
        <p:spPr>
          <a:xfrm>
            <a:off x="125412" y="1017582"/>
            <a:ext cx="5740400" cy="4241800"/>
          </a:xfrm>
          <a:prstGeom prst="rect">
            <a:avLst/>
          </a:prstGeom>
        </p:spPr>
      </p:pic>
      <p:sp>
        <p:nvSpPr>
          <p:cNvPr id="12" name="TextBox 11">
            <a:extLst>
              <a:ext uri="{FF2B5EF4-FFF2-40B4-BE49-F238E27FC236}">
                <a16:creationId xmlns:a16="http://schemas.microsoft.com/office/drawing/2014/main" id="{CD4D410F-A73A-F4EB-3843-185986AB2112}"/>
              </a:ext>
            </a:extLst>
          </p:cNvPr>
          <p:cNvSpPr txBox="1"/>
          <p:nvPr/>
        </p:nvSpPr>
        <p:spPr>
          <a:xfrm>
            <a:off x="1884045" y="5542507"/>
            <a:ext cx="8423909" cy="738664"/>
          </a:xfrm>
          <a:prstGeom prst="rect">
            <a:avLst/>
          </a:prstGeom>
          <a:noFill/>
        </p:spPr>
        <p:txBody>
          <a:bodyPr wrap="none" rtlCol="0">
            <a:spAutoFit/>
          </a:bodyPr>
          <a:lstStyle/>
          <a:p>
            <a:pPr marL="285750" indent="-285750">
              <a:buFont typeface="Wingdings" pitchFamily="2" charset="2"/>
              <a:buChar char="Ø"/>
            </a:pPr>
            <a:r>
              <a:rPr lang="en-DE" sz="1400" dirty="0"/>
              <a:t>HighQFilter: removes more horizontal events </a:t>
            </a:r>
            <a:r>
              <a:rPr lang="en-DE" sz="1400" dirty="0">
                <a:sym typeface="Wingdings" pitchFamily="2" charset="2"/>
              </a:rPr>
              <a:t> muons travel large distances, not enough energy left to pass </a:t>
            </a:r>
            <a:br>
              <a:rPr lang="en-DE" sz="1400" dirty="0">
                <a:sym typeface="Wingdings" pitchFamily="2" charset="2"/>
              </a:rPr>
            </a:br>
            <a:r>
              <a:rPr lang="en-DE" sz="1400" dirty="0">
                <a:sym typeface="Wingdings" pitchFamily="2" charset="2"/>
              </a:rPr>
              <a:t>high-charge filter</a:t>
            </a:r>
          </a:p>
          <a:p>
            <a:pPr marL="285750" indent="-285750">
              <a:buFont typeface="Wingdings" pitchFamily="2" charset="2"/>
              <a:buChar char="Ø"/>
            </a:pPr>
            <a:r>
              <a:rPr lang="en-DE" sz="1400" dirty="0">
                <a:solidFill>
                  <a:srgbClr val="74B842"/>
                </a:solidFill>
                <a:sym typeface="Wingdings" pitchFamily="2" charset="2"/>
              </a:rPr>
              <a:t>Goal: keep AMAP high-energy events at surface  muon filter</a:t>
            </a:r>
            <a:endParaRPr lang="en-DE" sz="1400" dirty="0">
              <a:solidFill>
                <a:srgbClr val="74B842"/>
              </a:solidFill>
            </a:endParaRPr>
          </a:p>
        </p:txBody>
      </p:sp>
    </p:spTree>
    <p:extLst>
      <p:ext uri="{BB962C8B-B14F-4D97-AF65-F5344CB8AC3E}">
        <p14:creationId xmlns:p14="http://schemas.microsoft.com/office/powerpoint/2010/main" val="661639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AA0FD-83CD-BF81-872E-2306143E96B5}"/>
              </a:ext>
            </a:extLst>
          </p:cNvPr>
          <p:cNvSpPr>
            <a:spLocks noGrp="1"/>
          </p:cNvSpPr>
          <p:nvPr>
            <p:ph type="title"/>
          </p:nvPr>
        </p:nvSpPr>
        <p:spPr/>
        <p:txBody>
          <a:bodyPr/>
          <a:lstStyle/>
          <a:p>
            <a:r>
              <a:rPr lang="en-DE" dirty="0"/>
              <a:t>level3: 500 TeV bundle cut at surface</a:t>
            </a:r>
          </a:p>
        </p:txBody>
      </p:sp>
      <p:sp>
        <p:nvSpPr>
          <p:cNvPr id="4" name="Date Placeholder 3">
            <a:extLst>
              <a:ext uri="{FF2B5EF4-FFF2-40B4-BE49-F238E27FC236}">
                <a16:creationId xmlns:a16="http://schemas.microsoft.com/office/drawing/2014/main" id="{93B23C73-4A3B-9FD2-25AA-735CF11C235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1C9AB89-B81E-586C-619E-3558557886C8}"/>
              </a:ext>
            </a:extLst>
          </p:cNvPr>
          <p:cNvSpPr>
            <a:spLocks noGrp="1"/>
          </p:cNvSpPr>
          <p:nvPr>
            <p:ph type="sldNum" sz="quarter" idx="12"/>
          </p:nvPr>
        </p:nvSpPr>
        <p:spPr/>
        <p:txBody>
          <a:bodyPr/>
          <a:lstStyle/>
          <a:p>
            <a:fld id="{CD8304E6-5469-594D-85BC-E468E92D2243}" type="slidenum">
              <a:rPr lang="en-US" smtClean="0"/>
              <a:t>37</a:t>
            </a:fld>
            <a:endParaRPr lang="en-US"/>
          </a:p>
        </p:txBody>
      </p:sp>
      <p:pic>
        <p:nvPicPr>
          <p:cNvPr id="8" name="Picture 7">
            <a:extLst>
              <a:ext uri="{FF2B5EF4-FFF2-40B4-BE49-F238E27FC236}">
                <a16:creationId xmlns:a16="http://schemas.microsoft.com/office/drawing/2014/main" id="{8C099299-74A2-59CD-4C96-B9DB4A431B4D}"/>
              </a:ext>
            </a:extLst>
          </p:cNvPr>
          <p:cNvPicPr>
            <a:picLocks noChangeAspect="1"/>
          </p:cNvPicPr>
          <p:nvPr/>
        </p:nvPicPr>
        <p:blipFill>
          <a:blip r:embed="rId2"/>
          <a:stretch>
            <a:fillRect/>
          </a:stretch>
        </p:blipFill>
        <p:spPr>
          <a:xfrm>
            <a:off x="116192" y="1042108"/>
            <a:ext cx="5979808" cy="4535668"/>
          </a:xfrm>
          <a:prstGeom prst="rect">
            <a:avLst/>
          </a:prstGeom>
        </p:spPr>
      </p:pic>
      <p:pic>
        <p:nvPicPr>
          <p:cNvPr id="9" name="Picture 8">
            <a:extLst>
              <a:ext uri="{FF2B5EF4-FFF2-40B4-BE49-F238E27FC236}">
                <a16:creationId xmlns:a16="http://schemas.microsoft.com/office/drawing/2014/main" id="{FDE192FB-7E75-593F-8C7C-732F50EE5E30}"/>
              </a:ext>
            </a:extLst>
          </p:cNvPr>
          <p:cNvPicPr>
            <a:picLocks noChangeAspect="1"/>
          </p:cNvPicPr>
          <p:nvPr/>
        </p:nvPicPr>
        <p:blipFill>
          <a:blip r:embed="rId3"/>
          <a:stretch>
            <a:fillRect/>
          </a:stretch>
        </p:blipFill>
        <p:spPr>
          <a:xfrm>
            <a:off x="6115291" y="1042108"/>
            <a:ext cx="6079923" cy="4538534"/>
          </a:xfrm>
          <a:prstGeom prst="rect">
            <a:avLst/>
          </a:prstGeom>
        </p:spPr>
      </p:pic>
      <p:sp>
        <p:nvSpPr>
          <p:cNvPr id="3" name="TextBox 2">
            <a:extLst>
              <a:ext uri="{FF2B5EF4-FFF2-40B4-BE49-F238E27FC236}">
                <a16:creationId xmlns:a16="http://schemas.microsoft.com/office/drawing/2014/main" id="{453074BD-1FBA-45B3-6EDF-1CD12F8B9A99}"/>
              </a:ext>
            </a:extLst>
          </p:cNvPr>
          <p:cNvSpPr txBox="1"/>
          <p:nvPr/>
        </p:nvSpPr>
        <p:spPr>
          <a:xfrm>
            <a:off x="1564640" y="5796353"/>
            <a:ext cx="7847533" cy="584775"/>
          </a:xfrm>
          <a:prstGeom prst="rect">
            <a:avLst/>
          </a:prstGeom>
          <a:noFill/>
        </p:spPr>
        <p:txBody>
          <a:bodyPr wrap="none" rtlCol="0">
            <a:spAutoFit/>
          </a:bodyPr>
          <a:lstStyle/>
          <a:p>
            <a:pPr marL="285750" indent="-285750">
              <a:buFont typeface="Arial" panose="020B0604020202020204" pitchFamily="34" charset="0"/>
              <a:buChar char="•"/>
            </a:pPr>
            <a:r>
              <a:rPr lang="en-DE" sz="1600" dirty="0">
                <a:solidFill>
                  <a:srgbClr val="74B842"/>
                </a:solidFill>
              </a:rPr>
              <a:t>6 billion events expected: computationally not feasible </a:t>
            </a:r>
            <a:r>
              <a:rPr lang="en-DE" sz="1600" dirty="0">
                <a:solidFill>
                  <a:srgbClr val="74B842"/>
                </a:solidFill>
                <a:sym typeface="Wingdings" pitchFamily="2" charset="2"/>
              </a:rPr>
              <a:t> focus on high-energetic events</a:t>
            </a:r>
          </a:p>
          <a:p>
            <a:pPr marL="285750" indent="-285750">
              <a:buFont typeface="Wingdings" pitchFamily="2" charset="2"/>
              <a:buChar char="Ø"/>
            </a:pPr>
            <a:r>
              <a:rPr lang="en-DE" sz="1600" dirty="0">
                <a:solidFill>
                  <a:srgbClr val="74B842"/>
                </a:solidFill>
                <a:sym typeface="Wingdings" pitchFamily="2" charset="2"/>
              </a:rPr>
              <a:t>500 TeV cut: 6.7 Mio events left</a:t>
            </a:r>
            <a:endParaRPr lang="en-DE" sz="1600" dirty="0">
              <a:solidFill>
                <a:srgbClr val="74B842"/>
              </a:solidFill>
            </a:endParaRPr>
          </a:p>
        </p:txBody>
      </p:sp>
      <p:sp>
        <p:nvSpPr>
          <p:cNvPr id="6" name="TextBox 5">
            <a:extLst>
              <a:ext uri="{FF2B5EF4-FFF2-40B4-BE49-F238E27FC236}">
                <a16:creationId xmlns:a16="http://schemas.microsoft.com/office/drawing/2014/main" id="{92ADE5DB-9535-1323-FC07-B21C9FE11C52}"/>
              </a:ext>
            </a:extLst>
          </p:cNvPr>
          <p:cNvSpPr txBox="1"/>
          <p:nvPr/>
        </p:nvSpPr>
        <p:spPr>
          <a:xfrm>
            <a:off x="6949440" y="6538912"/>
            <a:ext cx="4034053" cy="276999"/>
          </a:xfrm>
          <a:prstGeom prst="rect">
            <a:avLst/>
          </a:prstGeom>
          <a:noFill/>
        </p:spPr>
        <p:txBody>
          <a:bodyPr wrap="none" rtlCol="0">
            <a:spAutoFit/>
          </a:bodyPr>
          <a:lstStyle/>
          <a:p>
            <a:r>
              <a:rPr lang="en-DE" sz="1200" dirty="0">
                <a:solidFill>
                  <a:srgbClr val="A5A5A5"/>
                </a:solidFill>
              </a:rPr>
              <a:t>use fast pre-cut network to estimate bundle energy at surface</a:t>
            </a:r>
          </a:p>
        </p:txBody>
      </p:sp>
    </p:spTree>
    <p:extLst>
      <p:ext uri="{BB962C8B-B14F-4D97-AF65-F5344CB8AC3E}">
        <p14:creationId xmlns:p14="http://schemas.microsoft.com/office/powerpoint/2010/main" val="4204839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588C-A655-D2E7-DDD7-28BD1C1AF107}"/>
              </a:ext>
            </a:extLst>
          </p:cNvPr>
          <p:cNvSpPr>
            <a:spLocks noGrp="1"/>
          </p:cNvSpPr>
          <p:nvPr>
            <p:ph type="ctrTitle"/>
          </p:nvPr>
        </p:nvSpPr>
        <p:spPr/>
        <p:txBody>
          <a:bodyPr/>
          <a:lstStyle/>
          <a:p>
            <a:r>
              <a:rPr lang="en-DE" dirty="0"/>
              <a:t>Data-MC</a:t>
            </a:r>
          </a:p>
        </p:txBody>
      </p:sp>
      <p:sp>
        <p:nvSpPr>
          <p:cNvPr id="3" name="Subtitle 2">
            <a:extLst>
              <a:ext uri="{FF2B5EF4-FFF2-40B4-BE49-F238E27FC236}">
                <a16:creationId xmlns:a16="http://schemas.microsoft.com/office/drawing/2014/main" id="{50816814-890A-0266-54C3-E0E1E1C817F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67AAACB9-2D75-16B2-E9AF-D7119E67F50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39BF4B5-40F0-6B5D-3E7B-0C419801F3CD}"/>
              </a:ext>
            </a:extLst>
          </p:cNvPr>
          <p:cNvSpPr>
            <a:spLocks noGrp="1"/>
          </p:cNvSpPr>
          <p:nvPr>
            <p:ph type="sldNum" sz="quarter" idx="12"/>
          </p:nvPr>
        </p:nvSpPr>
        <p:spPr/>
        <p:txBody>
          <a:bodyPr/>
          <a:lstStyle/>
          <a:p>
            <a:fld id="{CD8304E6-5469-594D-85BC-E468E92D2243}" type="slidenum">
              <a:rPr lang="en-US" smtClean="0"/>
              <a:t>38</a:t>
            </a:fld>
            <a:endParaRPr lang="en-US"/>
          </a:p>
        </p:txBody>
      </p:sp>
    </p:spTree>
    <p:extLst>
      <p:ext uri="{BB962C8B-B14F-4D97-AF65-F5344CB8AC3E}">
        <p14:creationId xmlns:p14="http://schemas.microsoft.com/office/powerpoint/2010/main" val="4736813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649B-BE72-AC9B-0F20-F92D44F12E79}"/>
              </a:ext>
            </a:extLst>
          </p:cNvPr>
          <p:cNvSpPr>
            <a:spLocks noGrp="1"/>
          </p:cNvSpPr>
          <p:nvPr>
            <p:ph type="title"/>
          </p:nvPr>
        </p:nvSpPr>
        <p:spPr/>
        <p:txBody>
          <a:bodyPr/>
          <a:lstStyle/>
          <a:p>
            <a:r>
              <a:rPr lang="en-DE" dirty="0"/>
              <a:t>Cos(zenith)</a:t>
            </a:r>
          </a:p>
        </p:txBody>
      </p:sp>
      <p:pic>
        <p:nvPicPr>
          <p:cNvPr id="7" name="Content Placeholder 6" descr="A graph of data and numbers&#10;&#10;Description automatically generated with medium confidence">
            <a:extLst>
              <a:ext uri="{FF2B5EF4-FFF2-40B4-BE49-F238E27FC236}">
                <a16:creationId xmlns:a16="http://schemas.microsoft.com/office/drawing/2014/main" id="{16418469-BAD9-67D3-A2F8-E612FE5BDE5E}"/>
              </a:ext>
            </a:extLst>
          </p:cNvPr>
          <p:cNvPicPr>
            <a:picLocks noGrp="1" noChangeAspect="1"/>
          </p:cNvPicPr>
          <p:nvPr>
            <p:ph idx="1"/>
          </p:nvPr>
        </p:nvPicPr>
        <p:blipFill>
          <a:blip r:embed="rId2"/>
          <a:stretch>
            <a:fillRect/>
          </a:stretch>
        </p:blipFill>
        <p:spPr>
          <a:xfrm>
            <a:off x="6292056" y="1289050"/>
            <a:ext cx="5740400" cy="4279900"/>
          </a:xfrm>
        </p:spPr>
      </p:pic>
      <p:sp>
        <p:nvSpPr>
          <p:cNvPr id="4" name="Date Placeholder 3">
            <a:extLst>
              <a:ext uri="{FF2B5EF4-FFF2-40B4-BE49-F238E27FC236}">
                <a16:creationId xmlns:a16="http://schemas.microsoft.com/office/drawing/2014/main" id="{A8FD23B0-8246-66AA-B80F-0A51752095E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E00F1F7-8B39-818B-0032-B335676D0B04}"/>
              </a:ext>
            </a:extLst>
          </p:cNvPr>
          <p:cNvSpPr>
            <a:spLocks noGrp="1"/>
          </p:cNvSpPr>
          <p:nvPr>
            <p:ph type="sldNum" sz="quarter" idx="12"/>
          </p:nvPr>
        </p:nvSpPr>
        <p:spPr/>
        <p:txBody>
          <a:bodyPr/>
          <a:lstStyle/>
          <a:p>
            <a:fld id="{CD8304E6-5469-594D-85BC-E468E92D2243}" type="slidenum">
              <a:rPr lang="en-US" smtClean="0"/>
              <a:t>39</a:t>
            </a:fld>
            <a:endParaRPr lang="en-US"/>
          </a:p>
        </p:txBody>
      </p:sp>
      <p:pic>
        <p:nvPicPr>
          <p:cNvPr id="9" name="Picture 8" descr="A graph of data and numbers&#10;&#10;Description automatically generated with medium confidence">
            <a:extLst>
              <a:ext uri="{FF2B5EF4-FFF2-40B4-BE49-F238E27FC236}">
                <a16:creationId xmlns:a16="http://schemas.microsoft.com/office/drawing/2014/main" id="{ED33899B-0B73-B6F4-7EF8-E686BB383466}"/>
              </a:ext>
            </a:extLst>
          </p:cNvPr>
          <p:cNvPicPr>
            <a:picLocks noChangeAspect="1"/>
          </p:cNvPicPr>
          <p:nvPr/>
        </p:nvPicPr>
        <p:blipFill>
          <a:blip r:embed="rId3"/>
          <a:stretch>
            <a:fillRect/>
          </a:stretch>
        </p:blipFill>
        <p:spPr>
          <a:xfrm>
            <a:off x="159544" y="1289050"/>
            <a:ext cx="5740400" cy="4279900"/>
          </a:xfrm>
          <a:prstGeom prst="rect">
            <a:avLst/>
          </a:prstGeom>
        </p:spPr>
      </p:pic>
    </p:spTree>
    <p:extLst>
      <p:ext uri="{BB962C8B-B14F-4D97-AF65-F5344CB8AC3E}">
        <p14:creationId xmlns:p14="http://schemas.microsoft.com/office/powerpoint/2010/main" val="2930349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98EB-B8F0-3372-0163-7EC4075F3F1D}"/>
              </a:ext>
            </a:extLst>
          </p:cNvPr>
          <p:cNvSpPr>
            <a:spLocks noGrp="1"/>
          </p:cNvSpPr>
          <p:nvPr>
            <p:ph type="ctrTitle"/>
          </p:nvPr>
        </p:nvSpPr>
        <p:spPr/>
        <p:txBody>
          <a:bodyPr/>
          <a:lstStyle/>
          <a:p>
            <a:r>
              <a:rPr lang="en-DE" dirty="0"/>
              <a:t>Unfolding</a:t>
            </a:r>
          </a:p>
        </p:txBody>
      </p:sp>
      <p:sp>
        <p:nvSpPr>
          <p:cNvPr id="3" name="Subtitle 2">
            <a:extLst>
              <a:ext uri="{FF2B5EF4-FFF2-40B4-BE49-F238E27FC236}">
                <a16:creationId xmlns:a16="http://schemas.microsoft.com/office/drawing/2014/main" id="{3D978CF6-B348-AE36-40F3-C0D298694A47}"/>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8CB257F4-7902-ECA6-6A7A-1A308E488D6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1A304EF-916B-B9BF-9607-285CFACFD151}"/>
              </a:ext>
            </a:extLst>
          </p:cNvPr>
          <p:cNvSpPr>
            <a:spLocks noGrp="1"/>
          </p:cNvSpPr>
          <p:nvPr>
            <p:ph type="sldNum" sz="quarter" idx="12"/>
          </p:nvPr>
        </p:nvSpPr>
        <p:spPr/>
        <p:txBody>
          <a:bodyPr/>
          <a:lstStyle/>
          <a:p>
            <a:fld id="{CD8304E6-5469-594D-85BC-E468E92D2243}" type="slidenum">
              <a:rPr lang="en-US" smtClean="0"/>
              <a:t>4</a:t>
            </a:fld>
            <a:endParaRPr lang="en-US"/>
          </a:p>
        </p:txBody>
      </p:sp>
    </p:spTree>
    <p:extLst>
      <p:ext uri="{BB962C8B-B14F-4D97-AF65-F5344CB8AC3E}">
        <p14:creationId xmlns:p14="http://schemas.microsoft.com/office/powerpoint/2010/main" val="6625892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2F6A-8CC1-8A29-D184-94BA7D2DE6BE}"/>
              </a:ext>
            </a:extLst>
          </p:cNvPr>
          <p:cNvSpPr>
            <a:spLocks noGrp="1"/>
          </p:cNvSpPr>
          <p:nvPr>
            <p:ph type="title"/>
          </p:nvPr>
        </p:nvSpPr>
        <p:spPr/>
        <p:txBody>
          <a:bodyPr/>
          <a:lstStyle/>
          <a:p>
            <a:r>
              <a:rPr lang="en-DE" dirty="0"/>
              <a:t>Entry position z—vertex </a:t>
            </a:r>
          </a:p>
        </p:txBody>
      </p:sp>
      <p:pic>
        <p:nvPicPr>
          <p:cNvPr id="7" name="Content Placeholder 6" descr="A graph of a weight&#10;&#10;Description automatically generated with medium confidence">
            <a:extLst>
              <a:ext uri="{FF2B5EF4-FFF2-40B4-BE49-F238E27FC236}">
                <a16:creationId xmlns:a16="http://schemas.microsoft.com/office/drawing/2014/main" id="{191346E4-6E9A-42E3-6A2B-3A049D284B4C}"/>
              </a:ext>
            </a:extLst>
          </p:cNvPr>
          <p:cNvPicPr>
            <a:picLocks noGrp="1" noChangeAspect="1"/>
          </p:cNvPicPr>
          <p:nvPr>
            <p:ph idx="1"/>
          </p:nvPr>
        </p:nvPicPr>
        <p:blipFill>
          <a:blip r:embed="rId2"/>
          <a:stretch>
            <a:fillRect/>
          </a:stretch>
        </p:blipFill>
        <p:spPr>
          <a:xfrm>
            <a:off x="6292485" y="1289050"/>
            <a:ext cx="5740400" cy="4279900"/>
          </a:xfrm>
        </p:spPr>
      </p:pic>
      <p:sp>
        <p:nvSpPr>
          <p:cNvPr id="4" name="Date Placeholder 3">
            <a:extLst>
              <a:ext uri="{FF2B5EF4-FFF2-40B4-BE49-F238E27FC236}">
                <a16:creationId xmlns:a16="http://schemas.microsoft.com/office/drawing/2014/main" id="{1AF4DF06-2974-850F-BAA8-371CF1A996B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BA0FF03-768F-4FB1-9561-9E2866B26DF3}"/>
              </a:ext>
            </a:extLst>
          </p:cNvPr>
          <p:cNvSpPr>
            <a:spLocks noGrp="1"/>
          </p:cNvSpPr>
          <p:nvPr>
            <p:ph type="sldNum" sz="quarter" idx="12"/>
          </p:nvPr>
        </p:nvSpPr>
        <p:spPr/>
        <p:txBody>
          <a:bodyPr/>
          <a:lstStyle/>
          <a:p>
            <a:fld id="{CD8304E6-5469-594D-85BC-E468E92D2243}" type="slidenum">
              <a:rPr lang="en-US" smtClean="0"/>
              <a:t>40</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77F227A9-175F-E377-818C-15754D2C18ED}"/>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541352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ECDF-4334-B602-283B-B30C471F7747}"/>
              </a:ext>
            </a:extLst>
          </p:cNvPr>
          <p:cNvSpPr>
            <a:spLocks noGrp="1"/>
          </p:cNvSpPr>
          <p:nvPr>
            <p:ph type="title"/>
          </p:nvPr>
        </p:nvSpPr>
        <p:spPr/>
        <p:txBody>
          <a:bodyPr/>
          <a:lstStyle/>
          <a:p>
            <a:r>
              <a:rPr lang="en-DE" dirty="0"/>
              <a:t>z—reweighting </a:t>
            </a:r>
          </a:p>
        </p:txBody>
      </p:sp>
      <p:sp>
        <p:nvSpPr>
          <p:cNvPr id="4" name="Date Placeholder 3">
            <a:extLst>
              <a:ext uri="{FF2B5EF4-FFF2-40B4-BE49-F238E27FC236}">
                <a16:creationId xmlns:a16="http://schemas.microsoft.com/office/drawing/2014/main" id="{B712929E-B870-10AD-8925-EBD86319F1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386FC71-D33C-0DDA-A88D-6487751C5D50}"/>
              </a:ext>
            </a:extLst>
          </p:cNvPr>
          <p:cNvSpPr>
            <a:spLocks noGrp="1"/>
          </p:cNvSpPr>
          <p:nvPr>
            <p:ph type="sldNum" sz="quarter" idx="12"/>
          </p:nvPr>
        </p:nvSpPr>
        <p:spPr/>
        <p:txBody>
          <a:bodyPr/>
          <a:lstStyle/>
          <a:p>
            <a:fld id="{CD8304E6-5469-594D-85BC-E468E92D2243}" type="slidenum">
              <a:rPr lang="en-US" smtClean="0"/>
              <a:t>41</a:t>
            </a:fld>
            <a:endParaRPr lang="en-US"/>
          </a:p>
        </p:txBody>
      </p:sp>
      <p:pic>
        <p:nvPicPr>
          <p:cNvPr id="6" name="Picture 5">
            <a:extLst>
              <a:ext uri="{FF2B5EF4-FFF2-40B4-BE49-F238E27FC236}">
                <a16:creationId xmlns:a16="http://schemas.microsoft.com/office/drawing/2014/main" id="{2583AB3A-6533-68C5-FF9D-06578667126F}"/>
              </a:ext>
            </a:extLst>
          </p:cNvPr>
          <p:cNvPicPr>
            <a:picLocks noChangeAspect="1"/>
          </p:cNvPicPr>
          <p:nvPr/>
        </p:nvPicPr>
        <p:blipFill>
          <a:blip r:embed="rId2"/>
          <a:stretch>
            <a:fillRect/>
          </a:stretch>
        </p:blipFill>
        <p:spPr>
          <a:xfrm>
            <a:off x="3076832" y="523426"/>
            <a:ext cx="8674901" cy="5892023"/>
          </a:xfrm>
          <a:prstGeom prst="rect">
            <a:avLst/>
          </a:prstGeom>
        </p:spPr>
      </p:pic>
      <p:sp>
        <p:nvSpPr>
          <p:cNvPr id="7" name="TextBox 6">
            <a:extLst>
              <a:ext uri="{FF2B5EF4-FFF2-40B4-BE49-F238E27FC236}">
                <a16:creationId xmlns:a16="http://schemas.microsoft.com/office/drawing/2014/main" id="{4ABA0F01-7BB7-25BC-01CC-E7EEC1D8E21D}"/>
              </a:ext>
            </a:extLst>
          </p:cNvPr>
          <p:cNvSpPr txBox="1"/>
          <p:nvPr/>
        </p:nvSpPr>
        <p:spPr>
          <a:xfrm>
            <a:off x="16892" y="2346900"/>
            <a:ext cx="3059940" cy="923330"/>
          </a:xfrm>
          <a:prstGeom prst="rect">
            <a:avLst/>
          </a:prstGeom>
          <a:noFill/>
        </p:spPr>
        <p:txBody>
          <a:bodyPr wrap="none" rtlCol="0">
            <a:spAutoFit/>
          </a:bodyPr>
          <a:lstStyle/>
          <a:p>
            <a:pPr marL="285750" indent="-285750">
              <a:buFont typeface="Arial" panose="020B0604020202020204" pitchFamily="34" charset="0"/>
              <a:buChar char="•"/>
            </a:pPr>
            <a:r>
              <a:rPr lang="en-DE" dirty="0"/>
              <a:t>re-weight events to enforce</a:t>
            </a:r>
            <a:br>
              <a:rPr lang="en-DE" dirty="0"/>
            </a:br>
            <a:r>
              <a:rPr lang="en-DE" dirty="0"/>
              <a:t>a perfect agreement in </a:t>
            </a:r>
            <a:br>
              <a:rPr lang="en-DE" dirty="0"/>
            </a:br>
            <a:r>
              <a:rPr lang="en-DE" dirty="0"/>
              <a:t>the center z—position </a:t>
            </a:r>
          </a:p>
        </p:txBody>
      </p:sp>
    </p:spTree>
    <p:extLst>
      <p:ext uri="{BB962C8B-B14F-4D97-AF65-F5344CB8AC3E}">
        <p14:creationId xmlns:p14="http://schemas.microsoft.com/office/powerpoint/2010/main" val="2060846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254C8-6F55-F0AA-0C4D-310F8A259103}"/>
              </a:ext>
            </a:extLst>
          </p:cNvPr>
          <p:cNvSpPr>
            <a:spLocks noGrp="1"/>
          </p:cNvSpPr>
          <p:nvPr>
            <p:ph type="title"/>
          </p:nvPr>
        </p:nvSpPr>
        <p:spPr/>
        <p:txBody>
          <a:bodyPr/>
          <a:lstStyle/>
          <a:p>
            <a:r>
              <a:rPr lang="en-DE" dirty="0"/>
              <a:t>Check z—reweighting </a:t>
            </a:r>
          </a:p>
        </p:txBody>
      </p:sp>
      <p:sp>
        <p:nvSpPr>
          <p:cNvPr id="4" name="Date Placeholder 3">
            <a:extLst>
              <a:ext uri="{FF2B5EF4-FFF2-40B4-BE49-F238E27FC236}">
                <a16:creationId xmlns:a16="http://schemas.microsoft.com/office/drawing/2014/main" id="{C51C0075-96EB-C95D-82D2-C2F2D231D01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88CDF57-1127-2C83-68A1-7FB5FF3C88E8}"/>
              </a:ext>
            </a:extLst>
          </p:cNvPr>
          <p:cNvSpPr>
            <a:spLocks noGrp="1"/>
          </p:cNvSpPr>
          <p:nvPr>
            <p:ph type="sldNum" sz="quarter" idx="12"/>
          </p:nvPr>
        </p:nvSpPr>
        <p:spPr/>
        <p:txBody>
          <a:bodyPr/>
          <a:lstStyle/>
          <a:p>
            <a:fld id="{CD8304E6-5469-594D-85BC-E468E92D2243}" type="slidenum">
              <a:rPr lang="en-US" smtClean="0"/>
              <a:t>42</a:t>
            </a:fld>
            <a:endParaRPr lang="en-US"/>
          </a:p>
        </p:txBody>
      </p:sp>
      <p:pic>
        <p:nvPicPr>
          <p:cNvPr id="6" name="Picture 5">
            <a:extLst>
              <a:ext uri="{FF2B5EF4-FFF2-40B4-BE49-F238E27FC236}">
                <a16:creationId xmlns:a16="http://schemas.microsoft.com/office/drawing/2014/main" id="{4352AD90-59CF-5B4B-CEF9-1CB2DB4E4362}"/>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C611B103-FEAB-A935-4F81-E0A6ACFF824E}"/>
              </a:ext>
            </a:extLst>
          </p:cNvPr>
          <p:cNvPicPr>
            <a:picLocks noChangeAspect="1"/>
          </p:cNvPicPr>
          <p:nvPr/>
        </p:nvPicPr>
        <p:blipFill>
          <a:blip r:embed="rId3"/>
          <a:stretch>
            <a:fillRect/>
          </a:stretch>
        </p:blipFill>
        <p:spPr>
          <a:xfrm>
            <a:off x="6438900" y="1274233"/>
            <a:ext cx="5753100" cy="4292600"/>
          </a:xfrm>
          <a:prstGeom prst="rect">
            <a:avLst/>
          </a:prstGeom>
        </p:spPr>
      </p:pic>
      <p:sp>
        <p:nvSpPr>
          <p:cNvPr id="3" name="TextBox 2">
            <a:extLst>
              <a:ext uri="{FF2B5EF4-FFF2-40B4-BE49-F238E27FC236}">
                <a16:creationId xmlns:a16="http://schemas.microsoft.com/office/drawing/2014/main" id="{F2E90DBF-BA1A-4927-0A4B-B0D7BBC950FF}"/>
              </a:ext>
            </a:extLst>
          </p:cNvPr>
          <p:cNvSpPr txBox="1"/>
          <p:nvPr/>
        </p:nvSpPr>
        <p:spPr>
          <a:xfrm>
            <a:off x="3454400" y="5937956"/>
            <a:ext cx="5293244" cy="338554"/>
          </a:xfrm>
          <a:prstGeom prst="rect">
            <a:avLst/>
          </a:prstGeom>
          <a:noFill/>
        </p:spPr>
        <p:txBody>
          <a:bodyPr wrap="none" rtlCol="0">
            <a:spAutoFit/>
          </a:bodyPr>
          <a:lstStyle/>
          <a:p>
            <a:pPr marL="285750" indent="-285750">
              <a:buFont typeface="Wingdings" pitchFamily="2" charset="2"/>
              <a:buChar char="Ø"/>
            </a:pPr>
            <a:r>
              <a:rPr lang="en-DE" sz="1600" dirty="0">
                <a:solidFill>
                  <a:srgbClr val="74B842"/>
                </a:solidFill>
              </a:rPr>
              <a:t>re-weighting has no large effect on cos(zenith) and energy</a:t>
            </a:r>
          </a:p>
        </p:txBody>
      </p:sp>
    </p:spTree>
    <p:extLst>
      <p:ext uri="{BB962C8B-B14F-4D97-AF65-F5344CB8AC3E}">
        <p14:creationId xmlns:p14="http://schemas.microsoft.com/office/powerpoint/2010/main" val="2890330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EB61-6431-03E8-1C7B-B750FE5F4362}"/>
              </a:ext>
            </a:extLst>
          </p:cNvPr>
          <p:cNvSpPr>
            <a:spLocks noGrp="1"/>
          </p:cNvSpPr>
          <p:nvPr>
            <p:ph type="title"/>
          </p:nvPr>
        </p:nvSpPr>
        <p:spPr/>
        <p:txBody>
          <a:bodyPr/>
          <a:lstStyle/>
          <a:p>
            <a:r>
              <a:rPr lang="en-DE" dirty="0"/>
              <a:t>Level5: quality cuts</a:t>
            </a:r>
          </a:p>
        </p:txBody>
      </p:sp>
      <p:sp>
        <p:nvSpPr>
          <p:cNvPr id="4" name="Date Placeholder 3">
            <a:extLst>
              <a:ext uri="{FF2B5EF4-FFF2-40B4-BE49-F238E27FC236}">
                <a16:creationId xmlns:a16="http://schemas.microsoft.com/office/drawing/2014/main" id="{635F6268-E382-414A-76FA-5E52A2D0AFE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765EB6C-DB6F-0295-80F9-C478D80364C2}"/>
              </a:ext>
            </a:extLst>
          </p:cNvPr>
          <p:cNvSpPr>
            <a:spLocks noGrp="1"/>
          </p:cNvSpPr>
          <p:nvPr>
            <p:ph type="sldNum" sz="quarter" idx="12"/>
          </p:nvPr>
        </p:nvSpPr>
        <p:spPr/>
        <p:txBody>
          <a:bodyPr/>
          <a:lstStyle/>
          <a:p>
            <a:fld id="{CD8304E6-5469-594D-85BC-E468E92D2243}" type="slidenum">
              <a:rPr lang="en-US" smtClean="0"/>
              <a:t>43</a:t>
            </a:fld>
            <a:endParaRPr lang="en-US"/>
          </a:p>
        </p:txBody>
      </p:sp>
      <p:graphicFrame>
        <p:nvGraphicFramePr>
          <p:cNvPr id="6" name="Table 5">
            <a:extLst>
              <a:ext uri="{FF2B5EF4-FFF2-40B4-BE49-F238E27FC236}">
                <a16:creationId xmlns:a16="http://schemas.microsoft.com/office/drawing/2014/main" id="{10747B96-CCF6-4F60-7CF0-A49B717C980E}"/>
              </a:ext>
            </a:extLst>
          </p:cNvPr>
          <p:cNvGraphicFramePr>
            <a:graphicFrameLocks noGrp="1"/>
          </p:cNvGraphicFramePr>
          <p:nvPr>
            <p:extLst>
              <p:ext uri="{D42A27DB-BD31-4B8C-83A1-F6EECF244321}">
                <p14:modId xmlns:p14="http://schemas.microsoft.com/office/powerpoint/2010/main" val="470727288"/>
              </p:ext>
            </p:extLst>
          </p:nvPr>
        </p:nvGraphicFramePr>
        <p:xfrm>
          <a:off x="325120" y="1948895"/>
          <a:ext cx="4683759" cy="2225040"/>
        </p:xfrm>
        <a:graphic>
          <a:graphicData uri="http://schemas.openxmlformats.org/drawingml/2006/table">
            <a:tbl>
              <a:tblPr firstRow="1" bandRow="1">
                <a:tableStyleId>{93296810-A885-4BE3-A3E7-6D5BEEA58F35}</a:tableStyleId>
              </a:tblPr>
              <a:tblGrid>
                <a:gridCol w="1950720">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83359">
                  <a:extLst>
                    <a:ext uri="{9D8B030D-6E8A-4147-A177-3AD203B41FA5}">
                      <a16:colId xmlns:a16="http://schemas.microsoft.com/office/drawing/2014/main" val="291661450"/>
                    </a:ext>
                  </a:extLst>
                </a:gridCol>
              </a:tblGrid>
              <a:tr h="370840">
                <a:tc>
                  <a:txBody>
                    <a:bodyPr/>
                    <a:lstStyle/>
                    <a:p>
                      <a:r>
                        <a:rPr lang="en-DE" dirty="0"/>
                        <a:t>containment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length in detector</a:t>
                      </a:r>
                    </a:p>
                  </a:txBody>
                  <a:tcPr/>
                </a:tc>
                <a:tc>
                  <a:txBody>
                    <a:bodyPr/>
                    <a:lstStyle/>
                    <a:p>
                      <a:pPr algn="ctr"/>
                      <a:r>
                        <a:rPr lang="en-DE" dirty="0"/>
                        <a:t>1000 m</a:t>
                      </a:r>
                    </a:p>
                  </a:txBody>
                  <a:tcPr/>
                </a:tc>
                <a:tc>
                  <a:txBody>
                    <a:bodyPr/>
                    <a:lstStyle/>
                    <a:p>
                      <a:pPr algn="ctr"/>
                      <a:r>
                        <a:rPr lang="en-DE" dirty="0"/>
                        <a:t>2000 m</a:t>
                      </a:r>
                    </a:p>
                  </a:txBody>
                  <a:tcPr/>
                </a:tc>
                <a:extLst>
                  <a:ext uri="{0D108BD9-81ED-4DB2-BD59-A6C34878D82A}">
                    <a16:rowId xmlns:a16="http://schemas.microsoft.com/office/drawing/2014/main" val="730928990"/>
                  </a:ext>
                </a:extLst>
              </a:tr>
              <a:tr h="370840">
                <a:tc>
                  <a:txBody>
                    <a:bodyPr/>
                    <a:lstStyle/>
                    <a:p>
                      <a:r>
                        <a:rPr lang="en-DE" dirty="0"/>
                        <a:t>entry pos x, y</a:t>
                      </a:r>
                    </a:p>
                  </a:txBody>
                  <a:tcPr/>
                </a:tc>
                <a:tc>
                  <a:txBody>
                    <a:bodyPr/>
                    <a:lstStyle/>
                    <a:p>
                      <a:pPr algn="ctr"/>
                      <a:r>
                        <a:rPr lang="en-DE" dirty="0"/>
                        <a:t>-750 m</a:t>
                      </a:r>
                    </a:p>
                  </a:txBody>
                  <a:tcPr/>
                </a:tc>
                <a:tc>
                  <a:txBody>
                    <a:bodyPr/>
                    <a:lstStyle/>
                    <a:p>
                      <a:pPr algn="ctr"/>
                      <a:r>
                        <a:rPr lang="en-DE" dirty="0"/>
                        <a:t>750 m</a:t>
                      </a:r>
                    </a:p>
                  </a:txBody>
                  <a:tcPr/>
                </a:tc>
                <a:extLst>
                  <a:ext uri="{0D108BD9-81ED-4DB2-BD59-A6C34878D82A}">
                    <a16:rowId xmlns:a16="http://schemas.microsoft.com/office/drawing/2014/main" val="1881282361"/>
                  </a:ext>
                </a:extLst>
              </a:tr>
              <a:tr h="370840">
                <a:tc>
                  <a:txBody>
                    <a:bodyPr/>
                    <a:lstStyle/>
                    <a:p>
                      <a:r>
                        <a:rPr lang="en-DE" dirty="0"/>
                        <a:t>entry pos z</a:t>
                      </a:r>
                    </a:p>
                  </a:txBody>
                  <a:tcPr/>
                </a:tc>
                <a:tc>
                  <a:txBody>
                    <a:bodyPr/>
                    <a:lstStyle/>
                    <a:p>
                      <a:pPr algn="ctr"/>
                      <a:r>
                        <a:rPr lang="en-DE" dirty="0"/>
                        <a:t>-500 m</a:t>
                      </a:r>
                    </a:p>
                  </a:txBody>
                  <a:tcPr/>
                </a:tc>
                <a:tc>
                  <a:txBody>
                    <a:bodyPr/>
                    <a:lstStyle/>
                    <a:p>
                      <a:pPr algn="ctr"/>
                      <a:r>
                        <a:rPr lang="en-DE" dirty="0"/>
                        <a:t>750 m</a:t>
                      </a:r>
                    </a:p>
                  </a:txBody>
                  <a:tcPr/>
                </a:tc>
                <a:extLst>
                  <a:ext uri="{0D108BD9-81ED-4DB2-BD59-A6C34878D82A}">
                    <a16:rowId xmlns:a16="http://schemas.microsoft.com/office/drawing/2014/main" val="3567701541"/>
                  </a:ext>
                </a:extLst>
              </a:tr>
              <a:tr h="370840">
                <a:tc>
                  <a:txBody>
                    <a:bodyPr/>
                    <a:lstStyle/>
                    <a:p>
                      <a:r>
                        <a:rPr lang="en-DE" dirty="0"/>
                        <a:t>center pos x, y</a:t>
                      </a:r>
                    </a:p>
                  </a:txBody>
                  <a:tcPr/>
                </a:tc>
                <a:tc>
                  <a:txBody>
                    <a:bodyPr/>
                    <a:lstStyle/>
                    <a:p>
                      <a:pPr algn="ctr"/>
                      <a:r>
                        <a:rPr lang="en-DE" dirty="0"/>
                        <a:t>-550 m</a:t>
                      </a:r>
                    </a:p>
                  </a:txBody>
                  <a:tcPr/>
                </a:tc>
                <a:tc>
                  <a:txBody>
                    <a:bodyPr/>
                    <a:lstStyle/>
                    <a:p>
                      <a:pPr algn="ctr"/>
                      <a:r>
                        <a:rPr lang="en-DE" dirty="0"/>
                        <a:t>550 m</a:t>
                      </a:r>
                    </a:p>
                  </a:txBody>
                  <a:tcPr/>
                </a:tc>
                <a:extLst>
                  <a:ext uri="{0D108BD9-81ED-4DB2-BD59-A6C34878D82A}">
                    <a16:rowId xmlns:a16="http://schemas.microsoft.com/office/drawing/2014/main" val="3187826914"/>
                  </a:ext>
                </a:extLst>
              </a:tr>
              <a:tr h="370840">
                <a:tc>
                  <a:txBody>
                    <a:bodyPr/>
                    <a:lstStyle/>
                    <a:p>
                      <a:r>
                        <a:rPr lang="en-DE" dirty="0"/>
                        <a:t>center pos z</a:t>
                      </a:r>
                    </a:p>
                  </a:txBody>
                  <a:tcPr/>
                </a:tc>
                <a:tc>
                  <a:txBody>
                    <a:bodyPr/>
                    <a:lstStyle/>
                    <a:p>
                      <a:pPr algn="ctr"/>
                      <a:r>
                        <a:rPr lang="en-DE" dirty="0"/>
                        <a:t>-650 m </a:t>
                      </a:r>
                    </a:p>
                  </a:txBody>
                  <a:tcPr/>
                </a:tc>
                <a:tc>
                  <a:txBody>
                    <a:bodyPr/>
                    <a:lstStyle/>
                    <a:p>
                      <a:pPr algn="ctr"/>
                      <a:r>
                        <a:rPr lang="en-DE" dirty="0"/>
                        <a:t>650 m</a:t>
                      </a:r>
                    </a:p>
                  </a:txBody>
                  <a:tcPr/>
                </a:tc>
                <a:extLst>
                  <a:ext uri="{0D108BD9-81ED-4DB2-BD59-A6C34878D82A}">
                    <a16:rowId xmlns:a16="http://schemas.microsoft.com/office/drawing/2014/main" val="3040805805"/>
                  </a:ext>
                </a:extLst>
              </a:tr>
            </a:tbl>
          </a:graphicData>
        </a:graphic>
      </p:graphicFrame>
      <p:graphicFrame>
        <p:nvGraphicFramePr>
          <p:cNvPr id="7" name="Table 6">
            <a:extLst>
              <a:ext uri="{FF2B5EF4-FFF2-40B4-BE49-F238E27FC236}">
                <a16:creationId xmlns:a16="http://schemas.microsoft.com/office/drawing/2014/main" id="{ED9B961B-A5BE-2E91-268F-DBF8286EDD71}"/>
              </a:ext>
            </a:extLst>
          </p:cNvPr>
          <p:cNvGraphicFramePr>
            <a:graphicFrameLocks noGrp="1"/>
          </p:cNvGraphicFramePr>
          <p:nvPr>
            <p:extLst>
              <p:ext uri="{D42A27DB-BD31-4B8C-83A1-F6EECF244321}">
                <p14:modId xmlns:p14="http://schemas.microsoft.com/office/powerpoint/2010/main" val="2473835492"/>
              </p:ext>
            </p:extLst>
          </p:nvPr>
        </p:nvGraphicFramePr>
        <p:xfrm>
          <a:off x="325119" y="4612402"/>
          <a:ext cx="4683760" cy="1112520"/>
        </p:xfrm>
        <a:graphic>
          <a:graphicData uri="http://schemas.openxmlformats.org/drawingml/2006/table">
            <a:tbl>
              <a:tblPr firstRow="1" bandRow="1">
                <a:tableStyleId>{93296810-A885-4BE3-A3E7-6D5BEEA58F35}</a:tableStyleId>
              </a:tblPr>
              <a:tblGrid>
                <a:gridCol w="2011681">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22399">
                  <a:extLst>
                    <a:ext uri="{9D8B030D-6E8A-4147-A177-3AD203B41FA5}">
                      <a16:colId xmlns:a16="http://schemas.microsoft.com/office/drawing/2014/main" val="291661450"/>
                    </a:ext>
                  </a:extLst>
                </a:gridCol>
              </a:tblGrid>
              <a:tr h="370840">
                <a:tc>
                  <a:txBody>
                    <a:bodyPr/>
                    <a:lstStyle/>
                    <a:p>
                      <a:r>
                        <a:rPr lang="en-DE" dirty="0"/>
                        <a:t>neutrino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cos(zenith)</a:t>
                      </a:r>
                    </a:p>
                  </a:txBody>
                  <a:tcPr/>
                </a:tc>
                <a:tc>
                  <a:txBody>
                    <a:bodyPr/>
                    <a:lstStyle/>
                    <a:p>
                      <a:pPr algn="ctr"/>
                      <a:r>
                        <a:rPr lang="en-DE" dirty="0"/>
                        <a:t>0.2</a:t>
                      </a:r>
                    </a:p>
                  </a:txBody>
                  <a:tcPr/>
                </a:tc>
                <a:tc>
                  <a:txBody>
                    <a:bodyPr/>
                    <a:lstStyle/>
                    <a:p>
                      <a:pPr algn="ctr"/>
                      <a:endParaRPr lang="en-DE" dirty="0"/>
                    </a:p>
                  </a:txBody>
                  <a:tcPr/>
                </a:tc>
                <a:extLst>
                  <a:ext uri="{0D108BD9-81ED-4DB2-BD59-A6C34878D82A}">
                    <a16:rowId xmlns:a16="http://schemas.microsoft.com/office/drawing/2014/main" val="730928990"/>
                  </a:ext>
                </a:extLst>
              </a:tr>
              <a:tr h="370840">
                <a:tc>
                  <a:txBody>
                    <a:bodyPr/>
                    <a:lstStyle/>
                    <a:p>
                      <a:r>
                        <a:rPr lang="en-DE" dirty="0"/>
                        <a:t>length</a:t>
                      </a:r>
                    </a:p>
                  </a:txBody>
                  <a:tcPr/>
                </a:tc>
                <a:tc>
                  <a:txBody>
                    <a:bodyPr/>
                    <a:lstStyle/>
                    <a:p>
                      <a:pPr algn="ctr"/>
                      <a:r>
                        <a:rPr lang="en-DE" dirty="0"/>
                        <a:t>5000 m </a:t>
                      </a:r>
                    </a:p>
                  </a:txBody>
                  <a:tcPr/>
                </a:tc>
                <a:tc>
                  <a:txBody>
                    <a:bodyPr/>
                    <a:lstStyle/>
                    <a:p>
                      <a:pPr algn="ctr"/>
                      <a:r>
                        <a:rPr lang="en-DE" dirty="0"/>
                        <a:t>15000 m</a:t>
                      </a:r>
                    </a:p>
                  </a:txBody>
                  <a:tcPr/>
                </a:tc>
                <a:extLst>
                  <a:ext uri="{0D108BD9-81ED-4DB2-BD59-A6C34878D82A}">
                    <a16:rowId xmlns:a16="http://schemas.microsoft.com/office/drawing/2014/main" val="1881282361"/>
                  </a:ext>
                </a:extLst>
              </a:tr>
            </a:tbl>
          </a:graphicData>
        </a:graphic>
      </p:graphicFrame>
      <p:graphicFrame>
        <p:nvGraphicFramePr>
          <p:cNvPr id="10" name="Table 9">
            <a:extLst>
              <a:ext uri="{FF2B5EF4-FFF2-40B4-BE49-F238E27FC236}">
                <a16:creationId xmlns:a16="http://schemas.microsoft.com/office/drawing/2014/main" id="{A1FA6D48-7DBA-A1AE-7351-5A480CD07217}"/>
              </a:ext>
            </a:extLst>
          </p:cNvPr>
          <p:cNvGraphicFramePr>
            <a:graphicFrameLocks noGrp="1"/>
          </p:cNvGraphicFramePr>
          <p:nvPr>
            <p:extLst>
              <p:ext uri="{D42A27DB-BD31-4B8C-83A1-F6EECF244321}">
                <p14:modId xmlns:p14="http://schemas.microsoft.com/office/powerpoint/2010/main" val="372544578"/>
              </p:ext>
            </p:extLst>
          </p:nvPr>
        </p:nvGraphicFramePr>
        <p:xfrm>
          <a:off x="6434783" y="1853882"/>
          <a:ext cx="4683759" cy="4079240"/>
        </p:xfrm>
        <a:graphic>
          <a:graphicData uri="http://schemas.openxmlformats.org/drawingml/2006/table">
            <a:tbl>
              <a:tblPr firstRow="1" bandRow="1">
                <a:tableStyleId>{93296810-A885-4BE3-A3E7-6D5BEEA58F35}</a:tableStyleId>
              </a:tblPr>
              <a:tblGrid>
                <a:gridCol w="2607617">
                  <a:extLst>
                    <a:ext uri="{9D8B030D-6E8A-4147-A177-3AD203B41FA5}">
                      <a16:colId xmlns:a16="http://schemas.microsoft.com/office/drawing/2014/main" val="1460686691"/>
                    </a:ext>
                  </a:extLst>
                </a:gridCol>
                <a:gridCol w="2076142">
                  <a:extLst>
                    <a:ext uri="{9D8B030D-6E8A-4147-A177-3AD203B41FA5}">
                      <a16:colId xmlns:a16="http://schemas.microsoft.com/office/drawing/2014/main" val="291661450"/>
                    </a:ext>
                  </a:extLst>
                </a:gridCol>
              </a:tblGrid>
              <a:tr h="370840">
                <a:tc>
                  <a:txBody>
                    <a:bodyPr/>
                    <a:lstStyle/>
                    <a:p>
                      <a:r>
                        <a:rPr lang="en-DE" dirty="0"/>
                        <a:t>uncertainty cuts</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bundle energy at entry</a:t>
                      </a:r>
                    </a:p>
                  </a:txBody>
                  <a:tcPr/>
                </a:tc>
                <a:tc>
                  <a:txBody>
                    <a:bodyPr/>
                    <a:lstStyle/>
                    <a:p>
                      <a:pPr algn="ctr"/>
                      <a:r>
                        <a:rPr lang="en-DE" dirty="0"/>
                        <a:t>0.9 log10(GeV)</a:t>
                      </a:r>
                    </a:p>
                  </a:txBody>
                  <a:tcPr/>
                </a:tc>
                <a:extLst>
                  <a:ext uri="{0D108BD9-81ED-4DB2-BD59-A6C34878D82A}">
                    <a16:rowId xmlns:a16="http://schemas.microsoft.com/office/drawing/2014/main" val="730928990"/>
                  </a:ext>
                </a:extLst>
              </a:tr>
              <a:tr h="370840">
                <a:tc>
                  <a:txBody>
                    <a:bodyPr/>
                    <a:lstStyle/>
                    <a:p>
                      <a:r>
                        <a:rPr lang="en-DE" dirty="0"/>
                        <a:t>bundle energy at surface</a:t>
                      </a:r>
                    </a:p>
                  </a:txBody>
                  <a:tcPr/>
                </a:tc>
                <a:tc>
                  <a:txBody>
                    <a:bodyPr/>
                    <a:lstStyle/>
                    <a:p>
                      <a:pPr algn="ctr"/>
                      <a:r>
                        <a:rPr lang="en-DE" dirty="0"/>
                        <a:t>2.0 log10(GeV)</a:t>
                      </a:r>
                    </a:p>
                  </a:txBody>
                  <a:tcPr/>
                </a:tc>
                <a:extLst>
                  <a:ext uri="{0D108BD9-81ED-4DB2-BD59-A6C34878D82A}">
                    <a16:rowId xmlns:a16="http://schemas.microsoft.com/office/drawing/2014/main" val="1881282361"/>
                  </a:ext>
                </a:extLst>
              </a:tr>
              <a:tr h="370840">
                <a:tc>
                  <a:txBody>
                    <a:bodyPr/>
                    <a:lstStyle/>
                    <a:p>
                      <a:r>
                        <a:rPr lang="en-DE" dirty="0"/>
                        <a:t>zenith</a:t>
                      </a:r>
                    </a:p>
                  </a:txBody>
                  <a:tcPr/>
                </a:tc>
                <a:tc>
                  <a:txBody>
                    <a:bodyPr/>
                    <a:lstStyle/>
                    <a:p>
                      <a:pPr algn="ctr"/>
                      <a:r>
                        <a:rPr lang="en-DE" dirty="0"/>
                        <a:t>0.1 rad</a:t>
                      </a:r>
                    </a:p>
                  </a:txBody>
                  <a:tcPr/>
                </a:tc>
                <a:extLst>
                  <a:ext uri="{0D108BD9-81ED-4DB2-BD59-A6C34878D82A}">
                    <a16:rowId xmlns:a16="http://schemas.microsoft.com/office/drawing/2014/main" val="3567701541"/>
                  </a:ext>
                </a:extLst>
              </a:tr>
              <a:tr h="370840">
                <a:tc>
                  <a:txBody>
                    <a:bodyPr/>
                    <a:lstStyle/>
                    <a:p>
                      <a:r>
                        <a:rPr lang="en-DE" dirty="0"/>
                        <a:t>azimuth</a:t>
                      </a:r>
                    </a:p>
                  </a:txBody>
                  <a:tcPr/>
                </a:tc>
                <a:tc>
                  <a:txBody>
                    <a:bodyPr/>
                    <a:lstStyle/>
                    <a:p>
                      <a:pPr algn="ctr"/>
                      <a:r>
                        <a:rPr lang="en-DE" dirty="0"/>
                        <a:t>0.2 rad</a:t>
                      </a:r>
                    </a:p>
                  </a:txBody>
                  <a:tcPr/>
                </a:tc>
                <a:extLst>
                  <a:ext uri="{0D108BD9-81ED-4DB2-BD59-A6C34878D82A}">
                    <a16:rowId xmlns:a16="http://schemas.microsoft.com/office/drawing/2014/main" val="3187826914"/>
                  </a:ext>
                </a:extLst>
              </a:tr>
              <a:tr h="370840">
                <a:tc>
                  <a:txBody>
                    <a:bodyPr/>
                    <a:lstStyle/>
                    <a:p>
                      <a:r>
                        <a:rPr lang="en-DE" dirty="0"/>
                        <a:t>entry pos x , y, z</a:t>
                      </a:r>
                    </a:p>
                  </a:txBody>
                  <a:tcPr/>
                </a:tc>
                <a:tc>
                  <a:txBody>
                    <a:bodyPr/>
                    <a:lstStyle/>
                    <a:p>
                      <a:pPr algn="ctr"/>
                      <a:r>
                        <a:rPr lang="en-DE" dirty="0"/>
                        <a:t>42 m</a:t>
                      </a:r>
                    </a:p>
                  </a:txBody>
                  <a:tcPr/>
                </a:tc>
                <a:extLst>
                  <a:ext uri="{0D108BD9-81ED-4DB2-BD59-A6C34878D82A}">
                    <a16:rowId xmlns:a16="http://schemas.microsoft.com/office/drawing/2014/main" val="4072693896"/>
                  </a:ext>
                </a:extLst>
              </a:tr>
              <a:tr h="370840">
                <a:tc>
                  <a:txBody>
                    <a:bodyPr/>
                    <a:lstStyle/>
                    <a:p>
                      <a:r>
                        <a:rPr lang="en-DE" dirty="0"/>
                        <a:t>center pos x, y, z</a:t>
                      </a:r>
                    </a:p>
                  </a:txBody>
                  <a:tcPr/>
                </a:tc>
                <a:tc>
                  <a:txBody>
                    <a:bodyPr/>
                    <a:lstStyle/>
                    <a:p>
                      <a:pPr algn="ctr"/>
                      <a:r>
                        <a:rPr lang="en-DE" dirty="0"/>
                        <a:t>50 m</a:t>
                      </a:r>
                    </a:p>
                  </a:txBody>
                  <a:tcPr/>
                </a:tc>
                <a:extLst>
                  <a:ext uri="{0D108BD9-81ED-4DB2-BD59-A6C34878D82A}">
                    <a16:rowId xmlns:a16="http://schemas.microsoft.com/office/drawing/2014/main" val="1227066474"/>
                  </a:ext>
                </a:extLst>
              </a:tr>
              <a:tr h="370840">
                <a:tc>
                  <a:txBody>
                    <a:bodyPr/>
                    <a:lstStyle/>
                    <a:p>
                      <a:r>
                        <a:rPr lang="en-DE" dirty="0"/>
                        <a:t>entry pos time</a:t>
                      </a:r>
                    </a:p>
                  </a:txBody>
                  <a:tcPr/>
                </a:tc>
                <a:tc>
                  <a:txBody>
                    <a:bodyPr/>
                    <a:lstStyle/>
                    <a:p>
                      <a:pPr algn="ctr"/>
                      <a:r>
                        <a:rPr lang="en-DE" dirty="0"/>
                        <a:t>200 ns</a:t>
                      </a:r>
                    </a:p>
                  </a:txBody>
                  <a:tcPr/>
                </a:tc>
                <a:extLst>
                  <a:ext uri="{0D108BD9-81ED-4DB2-BD59-A6C34878D82A}">
                    <a16:rowId xmlns:a16="http://schemas.microsoft.com/office/drawing/2014/main" val="2806818166"/>
                  </a:ext>
                </a:extLst>
              </a:tr>
              <a:tr h="370840">
                <a:tc>
                  <a:txBody>
                    <a:bodyPr/>
                    <a:lstStyle/>
                    <a:p>
                      <a:r>
                        <a:rPr lang="en-DE" dirty="0"/>
                        <a:t>center pos time</a:t>
                      </a:r>
                    </a:p>
                  </a:txBody>
                  <a:tcPr/>
                </a:tc>
                <a:tc>
                  <a:txBody>
                    <a:bodyPr/>
                    <a:lstStyle/>
                    <a:p>
                      <a:pPr algn="ctr"/>
                      <a:r>
                        <a:rPr lang="en-DE" dirty="0"/>
                        <a:t>600 ns</a:t>
                      </a:r>
                    </a:p>
                  </a:txBody>
                  <a:tcPr/>
                </a:tc>
                <a:extLst>
                  <a:ext uri="{0D108BD9-81ED-4DB2-BD59-A6C34878D82A}">
                    <a16:rowId xmlns:a16="http://schemas.microsoft.com/office/drawing/2014/main" val="2462209682"/>
                  </a:ext>
                </a:extLst>
              </a:tr>
              <a:tr h="370840">
                <a:tc>
                  <a:txBody>
                    <a:bodyPr/>
                    <a:lstStyle/>
                    <a:p>
                      <a:r>
                        <a:rPr lang="en-DE" dirty="0"/>
                        <a:t>length in detector </a:t>
                      </a:r>
                    </a:p>
                  </a:txBody>
                  <a:tcPr/>
                </a:tc>
                <a:tc>
                  <a:txBody>
                    <a:bodyPr/>
                    <a:lstStyle/>
                    <a:p>
                      <a:pPr algn="ctr"/>
                      <a:r>
                        <a:rPr lang="en-DE" dirty="0"/>
                        <a:t>160 m</a:t>
                      </a:r>
                    </a:p>
                  </a:txBody>
                  <a:tcPr/>
                </a:tc>
                <a:extLst>
                  <a:ext uri="{0D108BD9-81ED-4DB2-BD59-A6C34878D82A}">
                    <a16:rowId xmlns:a16="http://schemas.microsoft.com/office/drawing/2014/main" val="3040805805"/>
                  </a:ext>
                </a:extLst>
              </a:tr>
              <a:tr h="370840">
                <a:tc>
                  <a:txBody>
                    <a:bodyPr/>
                    <a:lstStyle/>
                    <a:p>
                      <a:r>
                        <a:rPr lang="en-DE" dirty="0"/>
                        <a:t>length</a:t>
                      </a:r>
                    </a:p>
                  </a:txBody>
                  <a:tcPr/>
                </a:tc>
                <a:tc>
                  <a:txBody>
                    <a:bodyPr/>
                    <a:lstStyle/>
                    <a:p>
                      <a:pPr algn="ctr"/>
                      <a:r>
                        <a:rPr lang="en-DE" dirty="0"/>
                        <a:t>2000 m</a:t>
                      </a:r>
                    </a:p>
                  </a:txBody>
                  <a:tcPr/>
                </a:tc>
                <a:extLst>
                  <a:ext uri="{0D108BD9-81ED-4DB2-BD59-A6C34878D82A}">
                    <a16:rowId xmlns:a16="http://schemas.microsoft.com/office/drawing/2014/main" val="3224311147"/>
                  </a:ext>
                </a:extLst>
              </a:tr>
            </a:tbl>
          </a:graphicData>
        </a:graphic>
      </p:graphicFrame>
    </p:spTree>
    <p:extLst>
      <p:ext uri="{BB962C8B-B14F-4D97-AF65-F5344CB8AC3E}">
        <p14:creationId xmlns:p14="http://schemas.microsoft.com/office/powerpoint/2010/main" val="2954624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56CBF-FA70-1865-130A-05457369AF57}"/>
              </a:ext>
            </a:extLst>
          </p:cNvPr>
          <p:cNvSpPr>
            <a:spLocks noGrp="1"/>
          </p:cNvSpPr>
          <p:nvPr>
            <p:ph type="title"/>
          </p:nvPr>
        </p:nvSpPr>
        <p:spPr/>
        <p:txBody>
          <a:bodyPr/>
          <a:lstStyle/>
          <a:p>
            <a:r>
              <a:rPr lang="en-DE" dirty="0"/>
              <a:t>Level5: quality cuts </a:t>
            </a:r>
            <a:r>
              <a:rPr lang="en-DE" dirty="0">
                <a:sym typeface="Wingdings" pitchFamily="2" charset="2"/>
              </a:rPr>
              <a:t> removes neutrinos</a:t>
            </a:r>
            <a:endParaRPr lang="en-DE" dirty="0"/>
          </a:p>
        </p:txBody>
      </p:sp>
      <p:sp>
        <p:nvSpPr>
          <p:cNvPr id="4" name="Date Placeholder 3">
            <a:extLst>
              <a:ext uri="{FF2B5EF4-FFF2-40B4-BE49-F238E27FC236}">
                <a16:creationId xmlns:a16="http://schemas.microsoft.com/office/drawing/2014/main" id="{BA847411-D5E4-F375-C5F4-19226166997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84DD10C-179A-1EB4-2C40-4F0333CC6C3B}"/>
              </a:ext>
            </a:extLst>
          </p:cNvPr>
          <p:cNvSpPr>
            <a:spLocks noGrp="1"/>
          </p:cNvSpPr>
          <p:nvPr>
            <p:ph type="sldNum" sz="quarter" idx="12"/>
          </p:nvPr>
        </p:nvSpPr>
        <p:spPr/>
        <p:txBody>
          <a:bodyPr/>
          <a:lstStyle/>
          <a:p>
            <a:fld id="{CD8304E6-5469-594D-85BC-E468E92D2243}" type="slidenum">
              <a:rPr lang="en-US" smtClean="0"/>
              <a:t>44</a:t>
            </a:fld>
            <a:endParaRPr lang="en-US"/>
          </a:p>
        </p:txBody>
      </p:sp>
      <p:pic>
        <p:nvPicPr>
          <p:cNvPr id="10" name="Content Placeholder 9" descr="A graph of a graph with numbers and a chart&#10;&#10;Description automatically generated with medium confidence">
            <a:extLst>
              <a:ext uri="{FF2B5EF4-FFF2-40B4-BE49-F238E27FC236}">
                <a16:creationId xmlns:a16="http://schemas.microsoft.com/office/drawing/2014/main" id="{E1312E6D-8866-52BA-53DB-5DA7F4FB41B5}"/>
              </a:ext>
            </a:extLst>
          </p:cNvPr>
          <p:cNvPicPr>
            <a:picLocks noGrp="1" noChangeAspect="1"/>
          </p:cNvPicPr>
          <p:nvPr>
            <p:ph idx="1"/>
          </p:nvPr>
        </p:nvPicPr>
        <p:blipFill>
          <a:blip r:embed="rId2"/>
          <a:stretch>
            <a:fillRect/>
          </a:stretch>
        </p:blipFill>
        <p:spPr>
          <a:xfrm>
            <a:off x="355600" y="908050"/>
            <a:ext cx="4099058" cy="3028950"/>
          </a:xfrm>
        </p:spPr>
      </p:pic>
      <p:pic>
        <p:nvPicPr>
          <p:cNvPr id="12" name="Picture 11" descr="A graph of a graph with numbers and a chart&#10;&#10;Description automatically generated with medium confidence">
            <a:extLst>
              <a:ext uri="{FF2B5EF4-FFF2-40B4-BE49-F238E27FC236}">
                <a16:creationId xmlns:a16="http://schemas.microsoft.com/office/drawing/2014/main" id="{A19627FC-B4B2-4CDC-D6EF-380BD81294A2}"/>
              </a:ext>
            </a:extLst>
          </p:cNvPr>
          <p:cNvPicPr>
            <a:picLocks noChangeAspect="1"/>
          </p:cNvPicPr>
          <p:nvPr/>
        </p:nvPicPr>
        <p:blipFill>
          <a:blip r:embed="rId3"/>
          <a:stretch>
            <a:fillRect/>
          </a:stretch>
        </p:blipFill>
        <p:spPr>
          <a:xfrm>
            <a:off x="6451600" y="936625"/>
            <a:ext cx="5740400" cy="4241800"/>
          </a:xfrm>
          <a:prstGeom prst="rect">
            <a:avLst/>
          </a:prstGeom>
        </p:spPr>
      </p:pic>
      <p:pic>
        <p:nvPicPr>
          <p:cNvPr id="13" name="Picture 12" descr="A graph of data and numbers&#10;&#10;Description automatically generated with medium confidence">
            <a:extLst>
              <a:ext uri="{FF2B5EF4-FFF2-40B4-BE49-F238E27FC236}">
                <a16:creationId xmlns:a16="http://schemas.microsoft.com/office/drawing/2014/main" id="{69215CDA-1BFF-E1B2-CBB6-1E9DE311D5DB}"/>
              </a:ext>
            </a:extLst>
          </p:cNvPr>
          <p:cNvPicPr>
            <a:picLocks noChangeAspect="1"/>
          </p:cNvPicPr>
          <p:nvPr/>
        </p:nvPicPr>
        <p:blipFill>
          <a:blip r:embed="rId4"/>
          <a:stretch>
            <a:fillRect/>
          </a:stretch>
        </p:blipFill>
        <p:spPr>
          <a:xfrm>
            <a:off x="2978906" y="4019205"/>
            <a:ext cx="3741208" cy="2789353"/>
          </a:xfrm>
          <a:prstGeom prst="rect">
            <a:avLst/>
          </a:prstGeom>
        </p:spPr>
      </p:pic>
      <p:sp>
        <p:nvSpPr>
          <p:cNvPr id="3" name="Oval 2">
            <a:extLst>
              <a:ext uri="{FF2B5EF4-FFF2-40B4-BE49-F238E27FC236}">
                <a16:creationId xmlns:a16="http://schemas.microsoft.com/office/drawing/2014/main" id="{F1F150A2-E355-1578-D745-B18C0563B955}"/>
              </a:ext>
            </a:extLst>
          </p:cNvPr>
          <p:cNvSpPr/>
          <p:nvPr/>
        </p:nvSpPr>
        <p:spPr>
          <a:xfrm rot="595108">
            <a:off x="2692400" y="2222500"/>
            <a:ext cx="1686058" cy="584200"/>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544E3C97-4F86-ACFE-E645-92A6FE135803}"/>
              </a:ext>
            </a:extLst>
          </p:cNvPr>
          <p:cNvSpPr/>
          <p:nvPr/>
        </p:nvSpPr>
        <p:spPr>
          <a:xfrm>
            <a:off x="3153153" y="5178425"/>
            <a:ext cx="1041400" cy="375794"/>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Curved Right Arrow 14">
            <a:extLst>
              <a:ext uri="{FF2B5EF4-FFF2-40B4-BE49-F238E27FC236}">
                <a16:creationId xmlns:a16="http://schemas.microsoft.com/office/drawing/2014/main" id="{D23B19DD-0C32-9743-E66B-61E5CF404F2C}"/>
              </a:ext>
            </a:extLst>
          </p:cNvPr>
          <p:cNvSpPr/>
          <p:nvPr/>
        </p:nvSpPr>
        <p:spPr>
          <a:xfrm rot="20366479">
            <a:off x="1767064" y="4053404"/>
            <a:ext cx="950791" cy="1875667"/>
          </a:xfrm>
          <a:prstGeom prst="curvedRightArrow">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6" name="Curved Right Arrow 15">
            <a:extLst>
              <a:ext uri="{FF2B5EF4-FFF2-40B4-BE49-F238E27FC236}">
                <a16:creationId xmlns:a16="http://schemas.microsoft.com/office/drawing/2014/main" id="{8F19B2DE-DB9A-032B-CAFC-8AE36D48C8DA}"/>
              </a:ext>
            </a:extLst>
          </p:cNvPr>
          <p:cNvSpPr/>
          <p:nvPr/>
        </p:nvSpPr>
        <p:spPr>
          <a:xfrm rot="14794863">
            <a:off x="8537825" y="2857614"/>
            <a:ext cx="1520311" cy="5139244"/>
          </a:xfrm>
          <a:prstGeom prst="curvedRightArrow">
            <a:avLst>
              <a:gd name="adj1" fmla="val 25000"/>
              <a:gd name="adj2" fmla="val 55225"/>
              <a:gd name="adj3" fmla="val 25000"/>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6" name="TextBox 5">
            <a:extLst>
              <a:ext uri="{FF2B5EF4-FFF2-40B4-BE49-F238E27FC236}">
                <a16:creationId xmlns:a16="http://schemas.microsoft.com/office/drawing/2014/main" id="{0E9A2D65-8D3F-C31E-1A65-477EAFD7BD92}"/>
              </a:ext>
            </a:extLst>
          </p:cNvPr>
          <p:cNvSpPr txBox="1"/>
          <p:nvPr/>
        </p:nvSpPr>
        <p:spPr>
          <a:xfrm>
            <a:off x="3286160" y="3025569"/>
            <a:ext cx="5619680" cy="707886"/>
          </a:xfrm>
          <a:prstGeom prst="rect">
            <a:avLst/>
          </a:prstGeom>
          <a:solidFill>
            <a:schemeClr val="bg2"/>
          </a:solidFill>
          <a:ln w="19050">
            <a:solidFill>
              <a:schemeClr val="accent6"/>
            </a:solidFill>
          </a:ln>
        </p:spPr>
        <p:txBody>
          <a:bodyPr wrap="none" rtlCol="0">
            <a:spAutoFit/>
          </a:bodyPr>
          <a:lstStyle/>
          <a:p>
            <a:pPr algn="ctr"/>
            <a:r>
              <a:rPr lang="en-DE" sz="2000" dirty="0">
                <a:solidFill>
                  <a:srgbClr val="74B842"/>
                </a:solidFill>
              </a:rPr>
              <a:t>network learns: a high-energetic horizontal event in </a:t>
            </a:r>
            <a:br>
              <a:rPr lang="en-DE" sz="2000" dirty="0">
                <a:solidFill>
                  <a:srgbClr val="74B842"/>
                </a:solidFill>
              </a:rPr>
            </a:br>
            <a:r>
              <a:rPr lang="en-DE" sz="2000" dirty="0">
                <a:solidFill>
                  <a:srgbClr val="74B842"/>
                </a:solidFill>
              </a:rPr>
              <a:t>the detector needs a very high energy at surface</a:t>
            </a:r>
          </a:p>
        </p:txBody>
      </p:sp>
    </p:spTree>
    <p:extLst>
      <p:ext uri="{BB962C8B-B14F-4D97-AF65-F5344CB8AC3E}">
        <p14:creationId xmlns:p14="http://schemas.microsoft.com/office/powerpoint/2010/main" val="303120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9E0F9-A526-B4AE-FF3D-06530B91D0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DE304B-59D5-9388-B6BC-F5E013911E97}"/>
              </a:ext>
            </a:extLst>
          </p:cNvPr>
          <p:cNvSpPr>
            <a:spLocks noGrp="1"/>
          </p:cNvSpPr>
          <p:nvPr>
            <p:ph type="ctrTitle"/>
          </p:nvPr>
        </p:nvSpPr>
        <p:spPr/>
        <p:txBody>
          <a:bodyPr/>
          <a:lstStyle/>
          <a:p>
            <a:r>
              <a:rPr lang="en-DE" dirty="0"/>
              <a:t>Rates per month</a:t>
            </a:r>
          </a:p>
        </p:txBody>
      </p:sp>
      <p:sp>
        <p:nvSpPr>
          <p:cNvPr id="3" name="Subtitle 2">
            <a:extLst>
              <a:ext uri="{FF2B5EF4-FFF2-40B4-BE49-F238E27FC236}">
                <a16:creationId xmlns:a16="http://schemas.microsoft.com/office/drawing/2014/main" id="{DB44CE72-2F9D-C60A-C7F2-368B5E943CF5}"/>
              </a:ext>
            </a:extLst>
          </p:cNvPr>
          <p:cNvSpPr>
            <a:spLocks noGrp="1"/>
          </p:cNvSpPr>
          <p:nvPr>
            <p:ph type="subTitle" idx="1"/>
          </p:nvPr>
        </p:nvSpPr>
        <p:spPr/>
        <p:txBody>
          <a:bodyPr/>
          <a:lstStyle/>
          <a:p>
            <a:r>
              <a:rPr lang="en-DE" dirty="0"/>
              <a:t>Data-MC</a:t>
            </a:r>
          </a:p>
        </p:txBody>
      </p:sp>
      <p:sp>
        <p:nvSpPr>
          <p:cNvPr id="4" name="Date Placeholder 3">
            <a:extLst>
              <a:ext uri="{FF2B5EF4-FFF2-40B4-BE49-F238E27FC236}">
                <a16:creationId xmlns:a16="http://schemas.microsoft.com/office/drawing/2014/main" id="{FA84922B-7DE5-180C-8E05-9AA048D1C6F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861D0EA-36D8-A53E-B3C6-7BA9B6328F68}"/>
              </a:ext>
            </a:extLst>
          </p:cNvPr>
          <p:cNvSpPr>
            <a:spLocks noGrp="1"/>
          </p:cNvSpPr>
          <p:nvPr>
            <p:ph type="sldNum" sz="quarter" idx="12"/>
          </p:nvPr>
        </p:nvSpPr>
        <p:spPr/>
        <p:txBody>
          <a:bodyPr/>
          <a:lstStyle/>
          <a:p>
            <a:fld id="{CD8304E6-5469-594D-85BC-E468E92D2243}" type="slidenum">
              <a:rPr lang="en-US" smtClean="0"/>
              <a:t>45</a:t>
            </a:fld>
            <a:endParaRPr lang="en-US"/>
          </a:p>
        </p:txBody>
      </p:sp>
    </p:spTree>
    <p:extLst>
      <p:ext uri="{BB962C8B-B14F-4D97-AF65-F5344CB8AC3E}">
        <p14:creationId xmlns:p14="http://schemas.microsoft.com/office/powerpoint/2010/main" val="4245779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57F0-0314-D0F8-4E2B-9E6241B2503F}"/>
              </a:ext>
            </a:extLst>
          </p:cNvPr>
          <p:cNvSpPr>
            <a:spLocks noGrp="1"/>
          </p:cNvSpPr>
          <p:nvPr>
            <p:ph type="title"/>
          </p:nvPr>
        </p:nvSpPr>
        <p:spPr/>
        <p:txBody>
          <a:bodyPr/>
          <a:lstStyle/>
          <a:p>
            <a:r>
              <a:rPr lang="en-DE" dirty="0"/>
              <a:t>Rates per month</a:t>
            </a:r>
          </a:p>
        </p:txBody>
      </p:sp>
      <p:sp>
        <p:nvSpPr>
          <p:cNvPr id="4" name="Date Placeholder 3">
            <a:extLst>
              <a:ext uri="{FF2B5EF4-FFF2-40B4-BE49-F238E27FC236}">
                <a16:creationId xmlns:a16="http://schemas.microsoft.com/office/drawing/2014/main" id="{665EBB4C-EDC7-CA5E-2E01-AA42F8CA0AE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19C100E-1249-40B8-241E-8420A02966B3}"/>
              </a:ext>
            </a:extLst>
          </p:cNvPr>
          <p:cNvSpPr>
            <a:spLocks noGrp="1"/>
          </p:cNvSpPr>
          <p:nvPr>
            <p:ph type="sldNum" sz="quarter" idx="12"/>
          </p:nvPr>
        </p:nvSpPr>
        <p:spPr/>
        <p:txBody>
          <a:bodyPr/>
          <a:lstStyle/>
          <a:p>
            <a:fld id="{CD8304E6-5469-594D-85BC-E468E92D2243}" type="slidenum">
              <a:rPr lang="en-US" smtClean="0"/>
              <a:t>46</a:t>
            </a:fld>
            <a:endParaRPr lang="en-US"/>
          </a:p>
        </p:txBody>
      </p:sp>
      <p:pic>
        <p:nvPicPr>
          <p:cNvPr id="6" name="Picture 5">
            <a:extLst>
              <a:ext uri="{FF2B5EF4-FFF2-40B4-BE49-F238E27FC236}">
                <a16:creationId xmlns:a16="http://schemas.microsoft.com/office/drawing/2014/main" id="{4F5C1EF0-9BA7-14A1-AF01-19770948298D}"/>
              </a:ext>
            </a:extLst>
          </p:cNvPr>
          <p:cNvPicPr>
            <a:picLocks noChangeAspect="1"/>
          </p:cNvPicPr>
          <p:nvPr/>
        </p:nvPicPr>
        <p:blipFill>
          <a:blip r:embed="rId2"/>
          <a:stretch>
            <a:fillRect/>
          </a:stretch>
        </p:blipFill>
        <p:spPr>
          <a:xfrm>
            <a:off x="6096000" y="1314154"/>
            <a:ext cx="6061376" cy="4835479"/>
          </a:xfrm>
          <a:prstGeom prst="rect">
            <a:avLst/>
          </a:prstGeom>
        </p:spPr>
      </p:pic>
      <p:pic>
        <p:nvPicPr>
          <p:cNvPr id="7" name="Picture 6">
            <a:extLst>
              <a:ext uri="{FF2B5EF4-FFF2-40B4-BE49-F238E27FC236}">
                <a16:creationId xmlns:a16="http://schemas.microsoft.com/office/drawing/2014/main" id="{C4455DD3-2E37-BD7C-780A-A69F2E8DF8DA}"/>
              </a:ext>
            </a:extLst>
          </p:cNvPr>
          <p:cNvPicPr>
            <a:picLocks noChangeAspect="1"/>
          </p:cNvPicPr>
          <p:nvPr/>
        </p:nvPicPr>
        <p:blipFill>
          <a:blip r:embed="rId3"/>
          <a:stretch>
            <a:fillRect/>
          </a:stretch>
        </p:blipFill>
        <p:spPr>
          <a:xfrm>
            <a:off x="34624" y="1314154"/>
            <a:ext cx="6061376" cy="4835479"/>
          </a:xfrm>
          <a:prstGeom prst="rect">
            <a:avLst/>
          </a:prstGeom>
        </p:spPr>
      </p:pic>
      <p:sp>
        <p:nvSpPr>
          <p:cNvPr id="8" name="TextBox 7">
            <a:extLst>
              <a:ext uri="{FF2B5EF4-FFF2-40B4-BE49-F238E27FC236}">
                <a16:creationId xmlns:a16="http://schemas.microsoft.com/office/drawing/2014/main" id="{130E482F-CA1B-A243-F2D5-05D37B06E47F}"/>
              </a:ext>
            </a:extLst>
          </p:cNvPr>
          <p:cNvSpPr txBox="1"/>
          <p:nvPr/>
        </p:nvSpPr>
        <p:spPr>
          <a:xfrm>
            <a:off x="1993533" y="944822"/>
            <a:ext cx="1933222" cy="369332"/>
          </a:xfrm>
          <a:prstGeom prst="rect">
            <a:avLst/>
          </a:prstGeom>
          <a:noFill/>
        </p:spPr>
        <p:txBody>
          <a:bodyPr wrap="none" rtlCol="0">
            <a:spAutoFit/>
          </a:bodyPr>
          <a:lstStyle/>
          <a:p>
            <a:r>
              <a:rPr lang="en-DE" dirty="0"/>
              <a:t>before quality cuts</a:t>
            </a:r>
          </a:p>
        </p:txBody>
      </p:sp>
      <p:sp>
        <p:nvSpPr>
          <p:cNvPr id="9" name="TextBox 8">
            <a:extLst>
              <a:ext uri="{FF2B5EF4-FFF2-40B4-BE49-F238E27FC236}">
                <a16:creationId xmlns:a16="http://schemas.microsoft.com/office/drawing/2014/main" id="{75425AE0-BF54-EF72-0892-E9F458369E79}"/>
              </a:ext>
            </a:extLst>
          </p:cNvPr>
          <p:cNvSpPr txBox="1"/>
          <p:nvPr/>
        </p:nvSpPr>
        <p:spPr>
          <a:xfrm>
            <a:off x="8501269" y="944822"/>
            <a:ext cx="1767792" cy="369332"/>
          </a:xfrm>
          <a:prstGeom prst="rect">
            <a:avLst/>
          </a:prstGeom>
          <a:noFill/>
        </p:spPr>
        <p:txBody>
          <a:bodyPr wrap="none" rtlCol="0">
            <a:spAutoFit/>
          </a:bodyPr>
          <a:lstStyle/>
          <a:p>
            <a:r>
              <a:rPr lang="en-DE" dirty="0"/>
              <a:t>after quality cuts</a:t>
            </a:r>
          </a:p>
        </p:txBody>
      </p:sp>
      <p:sp>
        <p:nvSpPr>
          <p:cNvPr id="3" name="TextBox 2">
            <a:extLst>
              <a:ext uri="{FF2B5EF4-FFF2-40B4-BE49-F238E27FC236}">
                <a16:creationId xmlns:a16="http://schemas.microsoft.com/office/drawing/2014/main" id="{0574E972-01FF-4FC5-2CFF-441114CBD73F}"/>
              </a:ext>
            </a:extLst>
          </p:cNvPr>
          <p:cNvSpPr txBox="1"/>
          <p:nvPr/>
        </p:nvSpPr>
        <p:spPr>
          <a:xfrm>
            <a:off x="4512623" y="6369635"/>
            <a:ext cx="2895664" cy="338554"/>
          </a:xfrm>
          <a:prstGeom prst="rect">
            <a:avLst/>
          </a:prstGeom>
          <a:noFill/>
        </p:spPr>
        <p:txBody>
          <a:bodyPr wrap="none" rtlCol="0">
            <a:spAutoFit/>
          </a:bodyPr>
          <a:lstStyle/>
          <a:p>
            <a:pPr marL="285750" indent="-285750">
              <a:buFont typeface="Wingdings" pitchFamily="2" charset="2"/>
              <a:buChar char="Ø"/>
            </a:pPr>
            <a:r>
              <a:rPr lang="en-DE" sz="1600" dirty="0">
                <a:solidFill>
                  <a:srgbClr val="74B842"/>
                </a:solidFill>
              </a:rPr>
              <a:t>total offset in rate per month</a:t>
            </a:r>
          </a:p>
        </p:txBody>
      </p:sp>
      <p:sp>
        <p:nvSpPr>
          <p:cNvPr id="10" name="Rounded Rectangle 9">
            <a:extLst>
              <a:ext uri="{FF2B5EF4-FFF2-40B4-BE49-F238E27FC236}">
                <a16:creationId xmlns:a16="http://schemas.microsoft.com/office/drawing/2014/main" id="{A4C2AE71-4042-30D7-59F1-ADF3CD84D25D}"/>
              </a:ext>
            </a:extLst>
          </p:cNvPr>
          <p:cNvSpPr/>
          <p:nvPr/>
        </p:nvSpPr>
        <p:spPr>
          <a:xfrm>
            <a:off x="2090057" y="515389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ounded Rectangle 10">
            <a:extLst>
              <a:ext uri="{FF2B5EF4-FFF2-40B4-BE49-F238E27FC236}">
                <a16:creationId xmlns:a16="http://schemas.microsoft.com/office/drawing/2014/main" id="{73FDD1CB-7F9C-4618-7278-08F0DE7F8607}"/>
              </a:ext>
            </a:extLst>
          </p:cNvPr>
          <p:cNvSpPr/>
          <p:nvPr/>
        </p:nvSpPr>
        <p:spPr>
          <a:xfrm>
            <a:off x="2088081" y="527066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ounded Rectangle 11">
            <a:extLst>
              <a:ext uri="{FF2B5EF4-FFF2-40B4-BE49-F238E27FC236}">
                <a16:creationId xmlns:a16="http://schemas.microsoft.com/office/drawing/2014/main" id="{16266C44-0BF7-9815-1EF8-ECDD7AF97E30}"/>
              </a:ext>
            </a:extLst>
          </p:cNvPr>
          <p:cNvSpPr/>
          <p:nvPr/>
        </p:nvSpPr>
        <p:spPr>
          <a:xfrm>
            <a:off x="2145481" y="539931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ounded Rectangle 12">
            <a:extLst>
              <a:ext uri="{FF2B5EF4-FFF2-40B4-BE49-F238E27FC236}">
                <a16:creationId xmlns:a16="http://schemas.microsoft.com/office/drawing/2014/main" id="{DBD315B0-EA0B-D0B0-F1FE-40F2EDCEF5EF}"/>
              </a:ext>
            </a:extLst>
          </p:cNvPr>
          <p:cNvSpPr/>
          <p:nvPr/>
        </p:nvSpPr>
        <p:spPr>
          <a:xfrm>
            <a:off x="2535386" y="5527964"/>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Rounded Rectangle 13">
            <a:extLst>
              <a:ext uri="{FF2B5EF4-FFF2-40B4-BE49-F238E27FC236}">
                <a16:creationId xmlns:a16="http://schemas.microsoft.com/office/drawing/2014/main" id="{10C80CF0-5C7B-64B6-BBEB-111A7C80BF2D}"/>
              </a:ext>
            </a:extLst>
          </p:cNvPr>
          <p:cNvSpPr/>
          <p:nvPr/>
        </p:nvSpPr>
        <p:spPr>
          <a:xfrm>
            <a:off x="2292561" y="5193557"/>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ounded Rectangle 14">
            <a:extLst>
              <a:ext uri="{FF2B5EF4-FFF2-40B4-BE49-F238E27FC236}">
                <a16:creationId xmlns:a16="http://schemas.microsoft.com/office/drawing/2014/main" id="{7540F532-CC6C-BC1B-DAD1-692EEE9E4F61}"/>
              </a:ext>
            </a:extLst>
          </p:cNvPr>
          <p:cNvSpPr/>
          <p:nvPr/>
        </p:nvSpPr>
        <p:spPr>
          <a:xfrm>
            <a:off x="2444961" y="514554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Rounded Rectangle 15">
            <a:extLst>
              <a:ext uri="{FF2B5EF4-FFF2-40B4-BE49-F238E27FC236}">
                <a16:creationId xmlns:a16="http://schemas.microsoft.com/office/drawing/2014/main" id="{8431F72B-C215-A965-2693-D0C41AA96BB1}"/>
              </a:ext>
            </a:extLst>
          </p:cNvPr>
          <p:cNvSpPr/>
          <p:nvPr/>
        </p:nvSpPr>
        <p:spPr>
          <a:xfrm>
            <a:off x="2597361" y="529794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Rounded Rectangle 16">
            <a:extLst>
              <a:ext uri="{FF2B5EF4-FFF2-40B4-BE49-F238E27FC236}">
                <a16:creationId xmlns:a16="http://schemas.microsoft.com/office/drawing/2014/main" id="{3116A486-2EC5-2F0E-9C24-C7EEEEC2FC31}"/>
              </a:ext>
            </a:extLst>
          </p:cNvPr>
          <p:cNvSpPr/>
          <p:nvPr/>
        </p:nvSpPr>
        <p:spPr>
          <a:xfrm>
            <a:off x="2749761" y="550044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Rounded Rectangle 17">
            <a:extLst>
              <a:ext uri="{FF2B5EF4-FFF2-40B4-BE49-F238E27FC236}">
                <a16:creationId xmlns:a16="http://schemas.microsoft.com/office/drawing/2014/main" id="{7DCDE6C7-6DC3-7050-6624-F25FD4EF27D8}"/>
              </a:ext>
            </a:extLst>
          </p:cNvPr>
          <p:cNvSpPr/>
          <p:nvPr/>
        </p:nvSpPr>
        <p:spPr>
          <a:xfrm>
            <a:off x="2676693" y="540232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ounded Rectangle 18">
            <a:extLst>
              <a:ext uri="{FF2B5EF4-FFF2-40B4-BE49-F238E27FC236}">
                <a16:creationId xmlns:a16="http://schemas.microsoft.com/office/drawing/2014/main" id="{48C2E369-B9EA-4C89-D5B3-C0580BD30B0D}"/>
              </a:ext>
            </a:extLst>
          </p:cNvPr>
          <p:cNvSpPr/>
          <p:nvPr/>
        </p:nvSpPr>
        <p:spPr>
          <a:xfrm>
            <a:off x="10080274" y="2097542"/>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Rounded Rectangle 19">
            <a:extLst>
              <a:ext uri="{FF2B5EF4-FFF2-40B4-BE49-F238E27FC236}">
                <a16:creationId xmlns:a16="http://schemas.microsoft.com/office/drawing/2014/main" id="{55CFD111-0241-52EE-EBF0-4615C8ED6310}"/>
              </a:ext>
            </a:extLst>
          </p:cNvPr>
          <p:cNvSpPr/>
          <p:nvPr/>
        </p:nvSpPr>
        <p:spPr>
          <a:xfrm>
            <a:off x="10069836" y="2224890"/>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ounded Rectangle 20">
            <a:extLst>
              <a:ext uri="{FF2B5EF4-FFF2-40B4-BE49-F238E27FC236}">
                <a16:creationId xmlns:a16="http://schemas.microsoft.com/office/drawing/2014/main" id="{083A6C28-9AD3-6E4C-9AD0-4162462FF708}"/>
              </a:ext>
            </a:extLst>
          </p:cNvPr>
          <p:cNvSpPr/>
          <p:nvPr/>
        </p:nvSpPr>
        <p:spPr>
          <a:xfrm>
            <a:off x="10147080" y="2352238"/>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ounded Rectangle 21">
            <a:extLst>
              <a:ext uri="{FF2B5EF4-FFF2-40B4-BE49-F238E27FC236}">
                <a16:creationId xmlns:a16="http://schemas.microsoft.com/office/drawing/2014/main" id="{169A8B60-7E4A-0C4F-E3D3-8ADE0D3804EA}"/>
              </a:ext>
            </a:extLst>
          </p:cNvPr>
          <p:cNvSpPr/>
          <p:nvPr/>
        </p:nvSpPr>
        <p:spPr>
          <a:xfrm>
            <a:off x="10522565" y="2494742"/>
            <a:ext cx="198328" cy="11482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6487894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FC251-A380-8BB7-59D2-B4419F5E60EA}"/>
              </a:ext>
            </a:extLst>
          </p:cNvPr>
          <p:cNvSpPr>
            <a:spLocks noGrp="1"/>
          </p:cNvSpPr>
          <p:nvPr>
            <p:ph type="title"/>
          </p:nvPr>
        </p:nvSpPr>
        <p:spPr/>
        <p:txBody>
          <a:bodyPr/>
          <a:lstStyle/>
          <a:p>
            <a:r>
              <a:rPr lang="en-DE" dirty="0"/>
              <a:t>Rates per month: scaled</a:t>
            </a:r>
          </a:p>
        </p:txBody>
      </p:sp>
      <p:sp>
        <p:nvSpPr>
          <p:cNvPr id="4" name="Date Placeholder 3">
            <a:extLst>
              <a:ext uri="{FF2B5EF4-FFF2-40B4-BE49-F238E27FC236}">
                <a16:creationId xmlns:a16="http://schemas.microsoft.com/office/drawing/2014/main" id="{03949619-2A55-158C-1EC6-F18A6AA60A9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A484677-8CF3-1BC4-4FE2-56EAC20136C9}"/>
              </a:ext>
            </a:extLst>
          </p:cNvPr>
          <p:cNvSpPr>
            <a:spLocks noGrp="1"/>
          </p:cNvSpPr>
          <p:nvPr>
            <p:ph type="sldNum" sz="quarter" idx="12"/>
          </p:nvPr>
        </p:nvSpPr>
        <p:spPr/>
        <p:txBody>
          <a:bodyPr/>
          <a:lstStyle/>
          <a:p>
            <a:fld id="{CD8304E6-5469-594D-85BC-E468E92D2243}" type="slidenum">
              <a:rPr lang="en-US" smtClean="0"/>
              <a:t>47</a:t>
            </a:fld>
            <a:endParaRPr lang="en-US"/>
          </a:p>
        </p:txBody>
      </p:sp>
      <p:pic>
        <p:nvPicPr>
          <p:cNvPr id="6" name="Picture 5">
            <a:extLst>
              <a:ext uri="{FF2B5EF4-FFF2-40B4-BE49-F238E27FC236}">
                <a16:creationId xmlns:a16="http://schemas.microsoft.com/office/drawing/2014/main" id="{5727B888-6F8A-F93F-CD59-224C67609C03}"/>
              </a:ext>
            </a:extLst>
          </p:cNvPr>
          <p:cNvPicPr>
            <a:picLocks noChangeAspect="1"/>
          </p:cNvPicPr>
          <p:nvPr/>
        </p:nvPicPr>
        <p:blipFill>
          <a:blip r:embed="rId2"/>
          <a:stretch>
            <a:fillRect/>
          </a:stretch>
        </p:blipFill>
        <p:spPr>
          <a:xfrm>
            <a:off x="4320448" y="506372"/>
            <a:ext cx="7333072" cy="5849978"/>
          </a:xfrm>
          <a:prstGeom prst="rect">
            <a:avLst/>
          </a:prstGeom>
        </p:spPr>
      </p:pic>
      <p:sp>
        <p:nvSpPr>
          <p:cNvPr id="3" name="TextBox 2">
            <a:extLst>
              <a:ext uri="{FF2B5EF4-FFF2-40B4-BE49-F238E27FC236}">
                <a16:creationId xmlns:a16="http://schemas.microsoft.com/office/drawing/2014/main" id="{B3300D47-7C7A-B3F4-DCED-5CF7FB01A128}"/>
              </a:ext>
            </a:extLst>
          </p:cNvPr>
          <p:cNvSpPr txBox="1"/>
          <p:nvPr/>
        </p:nvSpPr>
        <p:spPr>
          <a:xfrm>
            <a:off x="264876" y="1971304"/>
            <a:ext cx="3889847" cy="923330"/>
          </a:xfrm>
          <a:prstGeom prst="rect">
            <a:avLst/>
          </a:prstGeom>
          <a:noFill/>
        </p:spPr>
        <p:txBody>
          <a:bodyPr wrap="none" rtlCol="0">
            <a:spAutoFit/>
          </a:bodyPr>
          <a:lstStyle/>
          <a:p>
            <a:pPr marL="285750" indent="-285750">
              <a:buFont typeface="Arial" panose="020B0604020202020204" pitchFamily="34" charset="0"/>
              <a:buChar char="•"/>
            </a:pPr>
            <a:r>
              <a:rPr lang="en-DE" dirty="0"/>
              <a:t>Rates are scaled to the experimental</a:t>
            </a:r>
            <a:br>
              <a:rPr lang="en-DE" dirty="0"/>
            </a:br>
            <a:r>
              <a:rPr lang="en-DE" dirty="0"/>
              <a:t>rate to compare the shapes</a:t>
            </a:r>
          </a:p>
          <a:p>
            <a:pPr marL="285750" indent="-285750">
              <a:buFont typeface="Arial" panose="020B0604020202020204" pitchFamily="34" charset="0"/>
              <a:buChar char="•"/>
            </a:pPr>
            <a:r>
              <a:rPr lang="en-DE" dirty="0"/>
              <a:t>Good agreement per month</a:t>
            </a:r>
          </a:p>
        </p:txBody>
      </p:sp>
    </p:spTree>
    <p:extLst>
      <p:ext uri="{BB962C8B-B14F-4D97-AF65-F5344CB8AC3E}">
        <p14:creationId xmlns:p14="http://schemas.microsoft.com/office/powerpoint/2010/main" val="6495362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739-53D8-D51D-65C8-9FD19387E5AA}"/>
              </a:ext>
            </a:extLst>
          </p:cNvPr>
          <p:cNvSpPr>
            <a:spLocks noGrp="1"/>
          </p:cNvSpPr>
          <p:nvPr>
            <p:ph type="title"/>
          </p:nvPr>
        </p:nvSpPr>
        <p:spPr/>
        <p:txBody>
          <a:bodyPr/>
          <a:lstStyle/>
          <a:p>
            <a:r>
              <a:rPr lang="en-DE" dirty="0"/>
              <a:t>unfolding of muon flux at surface – weighted to E</a:t>
            </a:r>
            <a:r>
              <a:rPr lang="en-DE" baseline="30000" dirty="0"/>
              <a:t>3.7 </a:t>
            </a:r>
          </a:p>
        </p:txBody>
      </p:sp>
      <p:sp>
        <p:nvSpPr>
          <p:cNvPr id="4" name="Date Placeholder 3">
            <a:extLst>
              <a:ext uri="{FF2B5EF4-FFF2-40B4-BE49-F238E27FC236}">
                <a16:creationId xmlns:a16="http://schemas.microsoft.com/office/drawing/2014/main" id="{DA0DA788-7036-5284-4011-60DAB8D2C53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D5685C-6E81-C2F5-E395-4A091C97DF66}"/>
              </a:ext>
            </a:extLst>
          </p:cNvPr>
          <p:cNvSpPr>
            <a:spLocks noGrp="1"/>
          </p:cNvSpPr>
          <p:nvPr>
            <p:ph type="sldNum" sz="quarter" idx="12"/>
          </p:nvPr>
        </p:nvSpPr>
        <p:spPr/>
        <p:txBody>
          <a:bodyPr/>
          <a:lstStyle/>
          <a:p>
            <a:fld id="{CD8304E6-5469-594D-85BC-E468E92D2243}" type="slidenum">
              <a:rPr lang="en-US" smtClean="0"/>
              <a:t>48</a:t>
            </a:fld>
            <a:endParaRPr lang="en-US"/>
          </a:p>
        </p:txBody>
      </p:sp>
      <p:sp>
        <p:nvSpPr>
          <p:cNvPr id="8" name="TextBox 7">
            <a:extLst>
              <a:ext uri="{FF2B5EF4-FFF2-40B4-BE49-F238E27FC236}">
                <a16:creationId xmlns:a16="http://schemas.microsoft.com/office/drawing/2014/main" id="{A53F868D-0575-9995-96DF-054E38311C40}"/>
              </a:ext>
            </a:extLst>
          </p:cNvPr>
          <p:cNvSpPr txBox="1"/>
          <p:nvPr/>
        </p:nvSpPr>
        <p:spPr>
          <a:xfrm>
            <a:off x="2766369" y="1013579"/>
            <a:ext cx="815031" cy="369332"/>
          </a:xfrm>
          <a:prstGeom prst="rect">
            <a:avLst/>
          </a:prstGeom>
          <a:noFill/>
        </p:spPr>
        <p:txBody>
          <a:bodyPr wrap="none" rtlCol="0">
            <a:spAutoFit/>
          </a:bodyPr>
          <a:lstStyle/>
          <a:p>
            <a:r>
              <a:rPr lang="en-DE" dirty="0"/>
              <a:t>1 year </a:t>
            </a:r>
          </a:p>
        </p:txBody>
      </p:sp>
      <p:sp>
        <p:nvSpPr>
          <p:cNvPr id="9" name="TextBox 8">
            <a:extLst>
              <a:ext uri="{FF2B5EF4-FFF2-40B4-BE49-F238E27FC236}">
                <a16:creationId xmlns:a16="http://schemas.microsoft.com/office/drawing/2014/main" id="{B9DA44CE-D3A1-C823-404B-157BE9ACE296}"/>
              </a:ext>
            </a:extLst>
          </p:cNvPr>
          <p:cNvSpPr txBox="1"/>
          <p:nvPr/>
        </p:nvSpPr>
        <p:spPr>
          <a:xfrm>
            <a:off x="9017256" y="1013579"/>
            <a:ext cx="964944" cy="369332"/>
          </a:xfrm>
          <a:prstGeom prst="rect">
            <a:avLst/>
          </a:prstGeom>
          <a:noFill/>
        </p:spPr>
        <p:txBody>
          <a:bodyPr wrap="none" rtlCol="0">
            <a:spAutoFit/>
          </a:bodyPr>
          <a:lstStyle/>
          <a:p>
            <a:r>
              <a:rPr lang="en-DE" dirty="0"/>
              <a:t>10 years</a:t>
            </a:r>
          </a:p>
        </p:txBody>
      </p:sp>
      <p:pic>
        <p:nvPicPr>
          <p:cNvPr id="7" name="Picture 6">
            <a:extLst>
              <a:ext uri="{FF2B5EF4-FFF2-40B4-BE49-F238E27FC236}">
                <a16:creationId xmlns:a16="http://schemas.microsoft.com/office/drawing/2014/main" id="{DCE93286-9BE6-223F-877C-427EC8C6B01D}"/>
              </a:ext>
            </a:extLst>
          </p:cNvPr>
          <p:cNvPicPr>
            <a:picLocks noChangeAspect="1"/>
          </p:cNvPicPr>
          <p:nvPr/>
        </p:nvPicPr>
        <p:blipFill>
          <a:blip r:embed="rId2"/>
          <a:stretch>
            <a:fillRect/>
          </a:stretch>
        </p:blipFill>
        <p:spPr>
          <a:xfrm>
            <a:off x="6369591" y="1382911"/>
            <a:ext cx="5676900" cy="4292600"/>
          </a:xfrm>
          <a:prstGeom prst="rect">
            <a:avLst/>
          </a:prstGeom>
        </p:spPr>
      </p:pic>
      <p:pic>
        <p:nvPicPr>
          <p:cNvPr id="10" name="Picture 9">
            <a:extLst>
              <a:ext uri="{FF2B5EF4-FFF2-40B4-BE49-F238E27FC236}">
                <a16:creationId xmlns:a16="http://schemas.microsoft.com/office/drawing/2014/main" id="{A949FBA3-BACA-651C-0F50-ED40802D2924}"/>
              </a:ext>
            </a:extLst>
          </p:cNvPr>
          <p:cNvPicPr>
            <a:picLocks noChangeAspect="1"/>
          </p:cNvPicPr>
          <p:nvPr/>
        </p:nvPicPr>
        <p:blipFill>
          <a:blip r:embed="rId3"/>
          <a:stretch>
            <a:fillRect/>
          </a:stretch>
        </p:blipFill>
        <p:spPr>
          <a:xfrm>
            <a:off x="126174" y="1382911"/>
            <a:ext cx="5676900" cy="4292600"/>
          </a:xfrm>
          <a:prstGeom prst="rect">
            <a:avLst/>
          </a:prstGeom>
        </p:spPr>
      </p:pic>
    </p:spTree>
    <p:extLst>
      <p:ext uri="{BB962C8B-B14F-4D97-AF65-F5344CB8AC3E}">
        <p14:creationId xmlns:p14="http://schemas.microsoft.com/office/powerpoint/2010/main" val="36752222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6267-E9F0-828D-74FE-C2C9CB9620E0}"/>
              </a:ext>
            </a:extLst>
          </p:cNvPr>
          <p:cNvSpPr>
            <a:spLocks noGrp="1"/>
          </p:cNvSpPr>
          <p:nvPr>
            <p:ph type="title"/>
          </p:nvPr>
        </p:nvSpPr>
        <p:spPr/>
        <p:txBody>
          <a:bodyPr/>
          <a:lstStyle/>
          <a:p>
            <a:r>
              <a:rPr lang="en-DE" dirty="0"/>
              <a:t>Muon flux</a:t>
            </a:r>
          </a:p>
        </p:txBody>
      </p:sp>
      <p:pic>
        <p:nvPicPr>
          <p:cNvPr id="8" name="Content Placeholder 7">
            <a:extLst>
              <a:ext uri="{FF2B5EF4-FFF2-40B4-BE49-F238E27FC236}">
                <a16:creationId xmlns:a16="http://schemas.microsoft.com/office/drawing/2014/main" id="{4A7CB20E-4AB8-E32C-24EC-67F162199F83}"/>
              </a:ext>
            </a:extLst>
          </p:cNvPr>
          <p:cNvPicPr>
            <a:picLocks noGrp="1" noChangeAspect="1"/>
          </p:cNvPicPr>
          <p:nvPr>
            <p:ph idx="1"/>
          </p:nvPr>
        </p:nvPicPr>
        <p:blipFill rotWithShape="1">
          <a:blip r:embed="rId3"/>
          <a:srcRect l="7825" r="6977" b="31102"/>
          <a:stretch/>
        </p:blipFill>
        <p:spPr>
          <a:xfrm>
            <a:off x="2022763" y="136524"/>
            <a:ext cx="8423564" cy="6242717"/>
          </a:xfrm>
        </p:spPr>
      </p:pic>
      <p:sp>
        <p:nvSpPr>
          <p:cNvPr id="4" name="Date Placeholder 3">
            <a:extLst>
              <a:ext uri="{FF2B5EF4-FFF2-40B4-BE49-F238E27FC236}">
                <a16:creationId xmlns:a16="http://schemas.microsoft.com/office/drawing/2014/main" id="{2A147D8E-0B8E-A36E-6E8A-BDA1153ACE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B4E7080-ECF7-EC74-4C8B-A9AE09A1B6D5}"/>
              </a:ext>
            </a:extLst>
          </p:cNvPr>
          <p:cNvSpPr>
            <a:spLocks noGrp="1"/>
          </p:cNvSpPr>
          <p:nvPr>
            <p:ph type="sldNum" sz="quarter" idx="12"/>
          </p:nvPr>
        </p:nvSpPr>
        <p:spPr/>
        <p:txBody>
          <a:bodyPr/>
          <a:lstStyle/>
          <a:p>
            <a:fld id="{CD8304E6-5469-594D-85BC-E468E92D2243}" type="slidenum">
              <a:rPr lang="en-US" smtClean="0"/>
              <a:t>49</a:t>
            </a:fld>
            <a:endParaRPr lang="en-US" dirty="0"/>
          </a:p>
        </p:txBody>
      </p:sp>
      <p:pic>
        <p:nvPicPr>
          <p:cNvPr id="6" name="Picture 2" descr="Logo Cosmic Interacting Matters">
            <a:extLst>
              <a:ext uri="{FF2B5EF4-FFF2-40B4-BE49-F238E27FC236}">
                <a16:creationId xmlns:a16="http://schemas.microsoft.com/office/drawing/2014/main" id="{F2742753-3473-70AC-E652-34D00E429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25" descr="Ein Bild, das Text enthält.&#10;&#10;Automatisch generierte Beschreibung">
            <a:extLst>
              <a:ext uri="{FF2B5EF4-FFF2-40B4-BE49-F238E27FC236}">
                <a16:creationId xmlns:a16="http://schemas.microsoft.com/office/drawing/2014/main" id="{FEC0D61A-B5C8-14F7-D91B-DB53980135F1}"/>
              </a:ext>
            </a:extLst>
          </p:cNvPr>
          <p:cNvPicPr>
            <a:picLocks noChangeAspect="1"/>
          </p:cNvPicPr>
          <p:nvPr/>
        </p:nvPicPr>
        <p:blipFill rotWithShape="1">
          <a:blip r:embed="rId5"/>
          <a:srcRect t="52210" r="-2587"/>
          <a:stretch/>
        </p:blipFill>
        <p:spPr>
          <a:xfrm>
            <a:off x="309880" y="2834994"/>
            <a:ext cx="3344175" cy="1607062"/>
          </a:xfrm>
          <a:prstGeom prst="rect">
            <a:avLst/>
          </a:prstGeom>
        </p:spPr>
      </p:pic>
      <p:pic>
        <p:nvPicPr>
          <p:cNvPr id="10" name="Grafik 15" descr="Ein Bild, das Text enthält.&#10;&#10;Automatisch generierte Beschreibung">
            <a:extLst>
              <a:ext uri="{FF2B5EF4-FFF2-40B4-BE49-F238E27FC236}">
                <a16:creationId xmlns:a16="http://schemas.microsoft.com/office/drawing/2014/main" id="{171C6F3D-8B06-88CF-1A79-74BAF701B8CE}"/>
              </a:ext>
            </a:extLst>
          </p:cNvPr>
          <p:cNvPicPr>
            <a:picLocks noChangeAspect="1"/>
          </p:cNvPicPr>
          <p:nvPr/>
        </p:nvPicPr>
        <p:blipFill rotWithShape="1">
          <a:blip r:embed="rId5"/>
          <a:srcRect r="1558" b="53158"/>
          <a:stretch/>
        </p:blipFill>
        <p:spPr>
          <a:xfrm>
            <a:off x="8659160" y="2834994"/>
            <a:ext cx="3271450" cy="1605842"/>
          </a:xfrm>
          <a:prstGeom prst="rect">
            <a:avLst/>
          </a:prstGeom>
        </p:spPr>
      </p:pic>
      <p:sp>
        <p:nvSpPr>
          <p:cNvPr id="11" name="TextBox 10">
            <a:extLst>
              <a:ext uri="{FF2B5EF4-FFF2-40B4-BE49-F238E27FC236}">
                <a16:creationId xmlns:a16="http://schemas.microsoft.com/office/drawing/2014/main" id="{5643C38E-AB1B-6F2E-D777-C7D4D1DD657B}"/>
              </a:ext>
            </a:extLst>
          </p:cNvPr>
          <p:cNvSpPr txBox="1"/>
          <p:nvPr/>
        </p:nvSpPr>
        <p:spPr>
          <a:xfrm>
            <a:off x="8846072" y="6356350"/>
            <a:ext cx="1698029" cy="307777"/>
          </a:xfrm>
          <a:prstGeom prst="rect">
            <a:avLst/>
          </a:prstGeom>
          <a:noFill/>
        </p:spPr>
        <p:txBody>
          <a:bodyPr wrap="none" rtlCol="0">
            <a:spAutoFit/>
          </a:bodyPr>
          <a:lstStyle/>
          <a:p>
            <a:r>
              <a:rPr lang="en-DE" sz="1400" dirty="0">
                <a:solidFill>
                  <a:schemeClr val="accent3"/>
                </a:solidFill>
              </a:rPr>
              <a:t>Credit: Ludwig Neste</a:t>
            </a:r>
          </a:p>
        </p:txBody>
      </p:sp>
      <mc:AlternateContent xmlns:mc="http://schemas.openxmlformats.org/markup-compatibility/2006" xmlns:a14="http://schemas.microsoft.com/office/drawing/2010/main">
        <mc:Choice Requires="a14">
          <p:sp>
            <p:nvSpPr>
              <p:cNvPr id="12" name="Inhaltsplatzhalter 2">
                <a:extLst>
                  <a:ext uri="{FF2B5EF4-FFF2-40B4-BE49-F238E27FC236}">
                    <a16:creationId xmlns:a16="http://schemas.microsoft.com/office/drawing/2014/main" id="{B1B26892-B8DB-693A-2687-E07EDD1EA8F3}"/>
                  </a:ext>
                </a:extLst>
              </p:cNvPr>
              <p:cNvSpPr txBox="1">
                <a:spLocks/>
              </p:cNvSpPr>
              <p:nvPr/>
            </p:nvSpPr>
            <p:spPr>
              <a:xfrm>
                <a:off x="0" y="20050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    </a:t>
                </a:r>
                <a14:m>
                  <m:oMath xmlns:m="http://schemas.openxmlformats.org/officeDocument/2006/math">
                    <m:sSub>
                      <m:sSubPr>
                        <m:ctrlPr>
                          <a:rPr lang="de-DE"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smtClean="0">
                            <a:latin typeface="Cambria Math" panose="02040503050406030204" pitchFamily="18" charset="0"/>
                          </a:rPr>
                          <m:t>tot</m:t>
                        </m:r>
                      </m:sub>
                    </m:sSub>
                    <m:r>
                      <a:rPr lang="de-DE" i="1" smtClean="0">
                        <a:latin typeface="Cambria Math" panose="02040503050406030204" pitchFamily="18" charset="0"/>
                      </a:rPr>
                      <m:t>=</m:t>
                    </m:r>
                    <m:sSub>
                      <m:sSubPr>
                        <m:ctrlPr>
                          <a:rPr lang="de-DE" i="1" smtClean="0">
                            <a:latin typeface="Cambria Math" panose="02040503050406030204" pitchFamily="18" charset="0"/>
                          </a:rPr>
                        </m:ctrlPr>
                      </m:sSubPr>
                      <m:e>
                        <m:r>
                          <a:rPr lang="de-DE" i="1" smtClean="0">
                            <a:latin typeface="Cambria Math" panose="02040503050406030204" pitchFamily="18" charset="0"/>
                          </a:rPr>
                          <m:t>𝞍</m:t>
                        </m:r>
                      </m:e>
                      <m:sub>
                        <m:r>
                          <m:rPr>
                            <m:sty m:val="p"/>
                          </m:rPr>
                          <a:rPr lang="de-DE"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12" name="Inhaltsplatzhalter 2">
                <a:extLst>
                  <a:ext uri="{FF2B5EF4-FFF2-40B4-BE49-F238E27FC236}">
                    <a16:creationId xmlns:a16="http://schemas.microsoft.com/office/drawing/2014/main" id="{B1B26892-B8DB-693A-2687-E07EDD1EA8F3}"/>
                  </a:ext>
                </a:extLst>
              </p:cNvPr>
              <p:cNvSpPr txBox="1">
                <a:spLocks noRot="1" noChangeAspect="1" noMove="1" noResize="1" noEditPoints="1" noAdjustHandles="1" noChangeArrowheads="1" noChangeShapeType="1" noTextEdit="1"/>
              </p:cNvSpPr>
              <p:nvPr/>
            </p:nvSpPr>
            <p:spPr>
              <a:xfrm>
                <a:off x="0" y="2005012"/>
                <a:ext cx="10515600" cy="4351338"/>
              </a:xfrm>
              <a:prstGeom prst="rect">
                <a:avLst/>
              </a:prstGeom>
              <a:blipFill>
                <a:blip r:embed="rId6"/>
                <a:stretch>
                  <a:fillRect/>
                </a:stretch>
              </a:blipFill>
            </p:spPr>
            <p:txBody>
              <a:bodyPr/>
              <a:lstStyle/>
              <a:p>
                <a:r>
                  <a:rPr lang="en-DE">
                    <a:noFill/>
                  </a:rPr>
                  <a:t> </a:t>
                </a:r>
              </a:p>
            </p:txBody>
          </p:sp>
        </mc:Fallback>
      </mc:AlternateContent>
      <p:grpSp>
        <p:nvGrpSpPr>
          <p:cNvPr id="20" name="Group 19">
            <a:extLst>
              <a:ext uri="{FF2B5EF4-FFF2-40B4-BE49-F238E27FC236}">
                <a16:creationId xmlns:a16="http://schemas.microsoft.com/office/drawing/2014/main" id="{477C4954-D1DE-BF74-6BE3-E0F27D8DB444}"/>
              </a:ext>
            </a:extLst>
          </p:cNvPr>
          <p:cNvGrpSpPr/>
          <p:nvPr/>
        </p:nvGrpSpPr>
        <p:grpSpPr>
          <a:xfrm>
            <a:off x="8653313" y="586373"/>
            <a:ext cx="3247493" cy="2108585"/>
            <a:chOff x="8653313" y="586373"/>
            <a:chExt cx="3247493" cy="2108585"/>
          </a:xfrm>
        </p:grpSpPr>
        <p:sp>
          <p:nvSpPr>
            <p:cNvPr id="3" name="Rounded Rectangle 2">
              <a:extLst>
                <a:ext uri="{FF2B5EF4-FFF2-40B4-BE49-F238E27FC236}">
                  <a16:creationId xmlns:a16="http://schemas.microsoft.com/office/drawing/2014/main" id="{CA795980-FDF4-B6ED-BEB6-3A3EB268D504}"/>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7" name="Rounded Rectangle 6">
              <a:extLst>
                <a:ext uri="{FF2B5EF4-FFF2-40B4-BE49-F238E27FC236}">
                  <a16:creationId xmlns:a16="http://schemas.microsoft.com/office/drawing/2014/main" id="{6071F0C6-C396-D320-7A78-8277A6CA9DD1}"/>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3" name="Rounded Rectangle 12">
              <a:extLst>
                <a:ext uri="{FF2B5EF4-FFF2-40B4-BE49-F238E27FC236}">
                  <a16:creationId xmlns:a16="http://schemas.microsoft.com/office/drawing/2014/main" id="{4ACFA6CA-28ED-FA34-7DE7-509D77109EB8}"/>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4" name="Rounded Rectangle 13">
              <a:extLst>
                <a:ext uri="{FF2B5EF4-FFF2-40B4-BE49-F238E27FC236}">
                  <a16:creationId xmlns:a16="http://schemas.microsoft.com/office/drawing/2014/main" id="{E2C9F548-2D79-AA5C-E258-C310FA3E0A50}"/>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5" name="Straight Connector 14">
              <a:extLst>
                <a:ext uri="{FF2B5EF4-FFF2-40B4-BE49-F238E27FC236}">
                  <a16:creationId xmlns:a16="http://schemas.microsoft.com/office/drawing/2014/main" id="{5E5F51FD-9494-209D-9E22-1B0329DCE515}"/>
                </a:ext>
              </a:extLst>
            </p:cNvPr>
            <p:cNvCxnSpPr>
              <a:cxnSpLocks/>
              <a:stCxn id="3" idx="2"/>
              <a:endCxn id="7"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95E17E6-F553-2857-A736-4ED5B6ED757F}"/>
                </a:ext>
              </a:extLst>
            </p:cNvPr>
            <p:cNvCxnSpPr>
              <a:cxnSpLocks/>
              <a:stCxn id="7" idx="2"/>
              <a:endCxn id="14"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023C46-27A6-6C95-146C-9C9DE654C411}"/>
                </a:ext>
              </a:extLst>
            </p:cNvPr>
            <p:cNvCxnSpPr>
              <a:cxnSpLocks/>
              <a:stCxn id="7" idx="2"/>
              <a:endCxn id="13"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69805FA-8EB7-919B-09FB-052C154E3D1E}"/>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9" name="TextBox 18">
              <a:extLst>
                <a:ext uri="{FF2B5EF4-FFF2-40B4-BE49-F238E27FC236}">
                  <a16:creationId xmlns:a16="http://schemas.microsoft.com/office/drawing/2014/main" id="{5E30F0C3-B5DB-3801-4E87-4D43FC25C25D}"/>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grpSp>
    </p:spTree>
    <p:extLst>
      <p:ext uri="{BB962C8B-B14F-4D97-AF65-F5344CB8AC3E}">
        <p14:creationId xmlns:p14="http://schemas.microsoft.com/office/powerpoint/2010/main" val="136920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76A1-47C2-188D-7518-995BD3DA5B8E}"/>
              </a:ext>
            </a:extLst>
          </p:cNvPr>
          <p:cNvSpPr>
            <a:spLocks noGrp="1"/>
          </p:cNvSpPr>
          <p:nvPr>
            <p:ph type="title"/>
          </p:nvPr>
        </p:nvSpPr>
        <p:spPr/>
        <p:txBody>
          <a:bodyPr/>
          <a:lstStyle/>
          <a:p>
            <a:r>
              <a:rPr lang="en-DE" dirty="0"/>
              <a:t>Unfolding in a nutshell </a:t>
            </a:r>
          </a:p>
        </p:txBody>
      </p:sp>
      <p:pic>
        <p:nvPicPr>
          <p:cNvPr id="7" name="Content Placeholder 6" descr="A diagram of different types of data&#10;&#10;Description automatically generated with medium confidence">
            <a:extLst>
              <a:ext uri="{FF2B5EF4-FFF2-40B4-BE49-F238E27FC236}">
                <a16:creationId xmlns:a16="http://schemas.microsoft.com/office/drawing/2014/main" id="{C77007E1-8785-7F3A-156C-C5AE2469688E}"/>
              </a:ext>
            </a:extLst>
          </p:cNvPr>
          <p:cNvPicPr>
            <a:picLocks noGrp="1" noChangeAspect="1"/>
          </p:cNvPicPr>
          <p:nvPr>
            <p:ph idx="1"/>
          </p:nvPr>
        </p:nvPicPr>
        <p:blipFill>
          <a:blip r:embed="rId2"/>
          <a:stretch>
            <a:fillRect/>
          </a:stretch>
        </p:blipFill>
        <p:spPr>
          <a:xfrm>
            <a:off x="538480" y="2940149"/>
            <a:ext cx="4259163" cy="3136057"/>
          </a:xfrm>
        </p:spPr>
      </p:pic>
      <p:sp>
        <p:nvSpPr>
          <p:cNvPr id="4" name="Date Placeholder 3">
            <a:extLst>
              <a:ext uri="{FF2B5EF4-FFF2-40B4-BE49-F238E27FC236}">
                <a16:creationId xmlns:a16="http://schemas.microsoft.com/office/drawing/2014/main" id="{0AB79D1B-2469-00E8-25BE-11197AEB050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42EC3E9-9157-BD9D-15A3-575977770991}"/>
              </a:ext>
            </a:extLst>
          </p:cNvPr>
          <p:cNvSpPr>
            <a:spLocks noGrp="1"/>
          </p:cNvSpPr>
          <p:nvPr>
            <p:ph type="sldNum" sz="quarter" idx="12"/>
          </p:nvPr>
        </p:nvSpPr>
        <p:spPr/>
        <p:txBody>
          <a:bodyPr/>
          <a:lstStyle/>
          <a:p>
            <a:fld id="{CD8304E6-5469-594D-85BC-E468E92D2243}" type="slidenum">
              <a:rPr lang="en-US" smtClean="0"/>
              <a:t>5</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E19DA1-8437-AAF9-F142-545F11A36ABA}"/>
                  </a:ext>
                </a:extLst>
              </p:cNvPr>
              <p:cNvSpPr txBox="1"/>
              <p:nvPr/>
            </p:nvSpPr>
            <p:spPr>
              <a:xfrm>
                <a:off x="741869" y="1465916"/>
                <a:ext cx="3846887" cy="834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7030A0"/>
                          </a:solidFill>
                          <a:latin typeface="Cambria Math" panose="02040503050406030204" pitchFamily="18" charset="0"/>
                        </a:rPr>
                        <m:t>𝑔</m:t>
                      </m:r>
                      <m:d>
                        <m:dPr>
                          <m:ctrlPr>
                            <a:rPr lang="de-DE" b="0" i="1" smtClean="0">
                              <a:solidFill>
                                <a:srgbClr val="7030A0"/>
                              </a:solidFill>
                              <a:latin typeface="Cambria Math" panose="02040503050406030204" pitchFamily="18" charset="0"/>
                            </a:rPr>
                          </m:ctrlPr>
                        </m:dPr>
                        <m:e>
                          <m:r>
                            <a:rPr lang="de-DE" b="0" i="1" smtClean="0">
                              <a:solidFill>
                                <a:srgbClr val="7030A0"/>
                              </a:solidFill>
                              <a:latin typeface="Cambria Math" panose="02040503050406030204" pitchFamily="18" charset="0"/>
                            </a:rPr>
                            <m:t>𝑦</m:t>
                          </m:r>
                        </m:e>
                      </m:d>
                      <m:r>
                        <a:rPr lang="de-DE" b="0" i="1" smtClean="0">
                          <a:latin typeface="Cambria Math" panose="02040503050406030204" pitchFamily="18" charset="0"/>
                        </a:rPr>
                        <m:t>= </m:t>
                      </m:r>
                      <m:nary>
                        <m:naryPr>
                          <m:limLoc m:val="undOvr"/>
                          <m:ctrlPr>
                            <a:rPr lang="de-DE" b="0" i="1" smtClean="0">
                              <a:latin typeface="Cambria Math" panose="02040503050406030204" pitchFamily="18" charset="0"/>
                            </a:rPr>
                          </m:ctrlPr>
                        </m:naryPr>
                        <m:sub>
                          <m:r>
                            <m:rPr>
                              <m:brk m:alnAt="24"/>
                            </m:rPr>
                            <a:rPr lang="de-DE" b="0" i="1" smtClean="0">
                              <a:latin typeface="Cambria Math" panose="02040503050406030204" pitchFamily="18" charset="0"/>
                            </a:rPr>
                            <m:t>𝐸</m:t>
                          </m:r>
                          <m:r>
                            <a:rPr lang="de-DE" b="0" i="1" baseline="-25000" smtClean="0">
                              <a:latin typeface="Cambria Math" panose="02040503050406030204" pitchFamily="18" charset="0"/>
                            </a:rPr>
                            <m:t>0</m:t>
                          </m:r>
                        </m:sub>
                        <m:sup>
                          <m:r>
                            <a:rPr lang="de-DE" b="0" i="1" smtClean="0">
                              <a:latin typeface="Cambria Math" panose="02040503050406030204" pitchFamily="18" charset="0"/>
                            </a:rPr>
                            <m:t>𝐸</m:t>
                          </m:r>
                          <m:r>
                            <a:rPr lang="de-DE" b="0" i="1" baseline="-25000" smtClean="0">
                              <a:latin typeface="Cambria Math" panose="02040503050406030204" pitchFamily="18" charset="0"/>
                            </a:rPr>
                            <m:t>1</m:t>
                          </m:r>
                        </m:sup>
                        <m:e>
                          <m:r>
                            <a:rPr lang="de-DE" b="0" i="1" smtClean="0">
                              <a:solidFill>
                                <a:srgbClr val="0070C0"/>
                              </a:solidFill>
                              <a:latin typeface="Cambria Math" panose="02040503050406030204" pitchFamily="18" charset="0"/>
                            </a:rPr>
                            <m:t>𝐴</m:t>
                          </m:r>
                          <m:d>
                            <m:dPr>
                              <m:ctrlPr>
                                <a:rPr lang="de-DE" b="0" i="1" smtClean="0">
                                  <a:solidFill>
                                    <a:srgbClr val="0070C0"/>
                                  </a:solidFill>
                                  <a:latin typeface="Cambria Math" panose="02040503050406030204" pitchFamily="18" charset="0"/>
                                </a:rPr>
                              </m:ctrlPr>
                            </m:dPr>
                            <m:e>
                              <m:r>
                                <a:rPr lang="de-DE" b="0" i="1" smtClean="0">
                                  <a:solidFill>
                                    <a:srgbClr val="0070C0"/>
                                  </a:solidFill>
                                  <a:latin typeface="Cambria Math" panose="02040503050406030204" pitchFamily="18" charset="0"/>
                                </a:rPr>
                                <m:t>𝐸</m:t>
                              </m:r>
                              <m:r>
                                <a:rPr lang="de-DE" b="0" i="1" baseline="-25000" smtClean="0">
                                  <a:solidFill>
                                    <a:srgbClr val="0070C0"/>
                                  </a:solidFill>
                                  <a:latin typeface="Cambria Math" panose="02040503050406030204" pitchFamily="18" charset="0"/>
                                </a:rPr>
                                <m:t>µ </m:t>
                              </m:r>
                              <m:r>
                                <a:rPr lang="de-DE" b="0" i="1" smtClean="0">
                                  <a:solidFill>
                                    <a:srgbClr val="0070C0"/>
                                  </a:solidFill>
                                  <a:latin typeface="Cambria Math" panose="02040503050406030204" pitchFamily="18" charset="0"/>
                                </a:rPr>
                                <m:t>, </m:t>
                              </m:r>
                              <m:r>
                                <a:rPr lang="de-DE" b="0" i="1" smtClean="0">
                                  <a:solidFill>
                                    <a:srgbClr val="0070C0"/>
                                  </a:solidFill>
                                  <a:latin typeface="Cambria Math" panose="02040503050406030204" pitchFamily="18" charset="0"/>
                                </a:rPr>
                                <m:t>𝑦</m:t>
                              </m:r>
                            </m:e>
                          </m:d>
                          <m:r>
                            <a:rPr lang="de-DE" b="0" i="1" smtClean="0">
                              <a:solidFill>
                                <a:srgbClr val="74B942"/>
                              </a:solidFill>
                              <a:latin typeface="Cambria Math" panose="02040503050406030204" pitchFamily="18" charset="0"/>
                            </a:rPr>
                            <m:t>𝑓</m:t>
                          </m:r>
                          <m:d>
                            <m:dPr>
                              <m:ctrlPr>
                                <a:rPr lang="de-DE" b="0" i="1" smtClean="0">
                                  <a:solidFill>
                                    <a:srgbClr val="74B942"/>
                                  </a:solidFill>
                                  <a:latin typeface="Cambria Math" panose="02040503050406030204" pitchFamily="18" charset="0"/>
                                </a:rPr>
                              </m:ctrlPr>
                            </m:dPr>
                            <m:e>
                              <m:r>
                                <a:rPr lang="de-DE" b="0" i="1" smtClean="0">
                                  <a:solidFill>
                                    <a:srgbClr val="74B942"/>
                                  </a:solidFill>
                                  <a:latin typeface="Cambria Math" panose="02040503050406030204" pitchFamily="18" charset="0"/>
                                </a:rPr>
                                <m:t>𝐸</m:t>
                              </m:r>
                              <m:r>
                                <a:rPr lang="de-DE" b="0" i="1" baseline="-25000" smtClean="0">
                                  <a:solidFill>
                                    <a:srgbClr val="74B942"/>
                                  </a:solidFill>
                                  <a:latin typeface="Cambria Math" panose="02040503050406030204" pitchFamily="18" charset="0"/>
                                </a:rPr>
                                <m:t>µ</m:t>
                              </m:r>
                            </m:e>
                          </m:d>
                          <m:r>
                            <a:rPr lang="de-DE" b="0" i="0" smtClean="0">
                              <a:latin typeface="Cambria Math" panose="02040503050406030204" pitchFamily="18" charset="0"/>
                            </a:rPr>
                            <m:t> </m:t>
                          </m:r>
                          <m:r>
                            <m:rPr>
                              <m:sty m:val="p"/>
                            </m:rPr>
                            <a:rPr lang="de-DE" b="0" i="0" smtClean="0">
                              <a:latin typeface="Cambria Math" panose="02040503050406030204" pitchFamily="18" charset="0"/>
                            </a:rPr>
                            <m:t>d</m:t>
                          </m:r>
                          <m:r>
                            <a:rPr lang="de-DE" b="0" i="1" smtClean="0">
                              <a:latin typeface="Cambria Math" panose="02040503050406030204" pitchFamily="18" charset="0"/>
                            </a:rPr>
                            <m:t>𝐸</m:t>
                          </m:r>
                          <m:r>
                            <a:rPr lang="de-DE" b="0" i="1" baseline="-25000" smtClean="0">
                              <a:latin typeface="Cambria Math" panose="02040503050406030204" pitchFamily="18" charset="0"/>
                            </a:rPr>
                            <m:t>µ</m:t>
                          </m:r>
                          <m:r>
                            <a:rPr lang="de-DE" b="0" i="1" smtClean="0">
                              <a:latin typeface="Cambria Math" panose="02040503050406030204" pitchFamily="18" charset="0"/>
                            </a:rPr>
                            <m:t>+</m:t>
                          </m:r>
                          <m:r>
                            <a:rPr lang="de-DE" b="0" i="1" smtClean="0">
                              <a:solidFill>
                                <a:schemeClr val="accent3"/>
                              </a:solidFill>
                              <a:latin typeface="Cambria Math" panose="02040503050406030204" pitchFamily="18" charset="0"/>
                            </a:rPr>
                            <m:t>𝑏</m:t>
                          </m:r>
                          <m:d>
                            <m:dPr>
                              <m:ctrlPr>
                                <a:rPr lang="de-DE" b="0" i="1" smtClean="0">
                                  <a:solidFill>
                                    <a:schemeClr val="accent3"/>
                                  </a:solidFill>
                                  <a:latin typeface="Cambria Math" panose="02040503050406030204" pitchFamily="18" charset="0"/>
                                </a:rPr>
                              </m:ctrlPr>
                            </m:dPr>
                            <m:e>
                              <m:r>
                                <a:rPr lang="de-DE" b="0" i="1" smtClean="0">
                                  <a:solidFill>
                                    <a:schemeClr val="accent3"/>
                                  </a:solidFill>
                                  <a:latin typeface="Cambria Math" panose="02040503050406030204" pitchFamily="18" charset="0"/>
                                </a:rPr>
                                <m:t>𝑦</m:t>
                              </m:r>
                            </m:e>
                          </m:d>
                          <m:r>
                            <a:rPr lang="de-DE" b="0" i="1" baseline="-25000" smtClean="0">
                              <a:solidFill>
                                <a:schemeClr val="accent3"/>
                              </a:solidFill>
                              <a:latin typeface="Cambria Math" panose="02040503050406030204" pitchFamily="18" charset="0"/>
                            </a:rPr>
                            <m:t> </m:t>
                          </m:r>
                        </m:e>
                      </m:nary>
                    </m:oMath>
                  </m:oMathPara>
                </a14:m>
                <a:endParaRPr lang="en-DE" dirty="0"/>
              </a:p>
            </p:txBody>
          </p:sp>
        </mc:Choice>
        <mc:Fallback xmlns="">
          <p:sp>
            <p:nvSpPr>
              <p:cNvPr id="8" name="TextBox 7">
                <a:extLst>
                  <a:ext uri="{FF2B5EF4-FFF2-40B4-BE49-F238E27FC236}">
                    <a16:creationId xmlns:a16="http://schemas.microsoft.com/office/drawing/2014/main" id="{4EE19DA1-8437-AAF9-F142-545F11A36ABA}"/>
                  </a:ext>
                </a:extLst>
              </p:cNvPr>
              <p:cNvSpPr txBox="1">
                <a:spLocks noRot="1" noChangeAspect="1" noMove="1" noResize="1" noEditPoints="1" noAdjustHandles="1" noChangeArrowheads="1" noChangeShapeType="1" noTextEdit="1"/>
              </p:cNvSpPr>
              <p:nvPr/>
            </p:nvSpPr>
            <p:spPr>
              <a:xfrm>
                <a:off x="741869" y="1465916"/>
                <a:ext cx="3846887" cy="834331"/>
              </a:xfrm>
              <a:prstGeom prst="rect">
                <a:avLst/>
              </a:prstGeom>
              <a:blipFill>
                <a:blip r:embed="rId3"/>
                <a:stretch>
                  <a:fillRect l="-987" t="-122727" b="-192424"/>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7A7CBF-DCCD-E1FC-1555-0B3C193F4DCA}"/>
                  </a:ext>
                </a:extLst>
              </p:cNvPr>
              <p:cNvSpPr txBox="1"/>
              <p:nvPr/>
            </p:nvSpPr>
            <p:spPr>
              <a:xfrm>
                <a:off x="6593573" y="803949"/>
                <a:ext cx="3921458" cy="318613"/>
              </a:xfrm>
              <a:prstGeom prst="rect">
                <a:avLst/>
              </a:prstGeom>
              <a:noFill/>
            </p:spPr>
            <p:txBody>
              <a:bodyPr wrap="none" lIns="0" tIns="0" rIns="0" bIns="0" rtlCol="0">
                <a:spAutoFit/>
              </a:bodyPr>
              <a:lstStyle/>
              <a:p>
                <a:r>
                  <a:rPr lang="en-DE" dirty="0"/>
                  <a:t>1. discretized form: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𝑔</m:t>
                        </m:r>
                      </m:e>
                    </m:acc>
                    <m:r>
                      <a:rPr lang="de-DE" b="0" i="1" smtClean="0">
                        <a:latin typeface="Cambria Math" panose="02040503050406030204" pitchFamily="18" charset="0"/>
                      </a:rPr>
                      <m:t>=</m:t>
                    </m:r>
                    <m:r>
                      <a:rPr lang="de-DE" b="0" i="1" smtClean="0">
                        <a:latin typeface="Cambria Math" panose="02040503050406030204" pitchFamily="18" charset="0"/>
                      </a:rPr>
                      <m:t>𝐴</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en-DE" i="1" smtClean="0">
                        <a:latin typeface="Cambria Math" panose="02040503050406030204" pitchFamily="18" charset="0"/>
                        <a:ea typeface="Cambria Math" panose="02040503050406030204" pitchFamily="18" charset="0"/>
                      </a:rPr>
                      <m:t>↔</m:t>
                    </m:r>
                    <m:acc>
                      <m:accPr>
                        <m:chr m:val="⃗"/>
                        <m:ctrlPr>
                          <a:rPr lang="en-DE"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𝐴</m:t>
                        </m:r>
                      </m:e>
                      <m:sup>
                        <m:r>
                          <a:rPr lang="de-DE" b="0" i="1" smtClean="0">
                            <a:latin typeface="Cambria Math" panose="02040503050406030204" pitchFamily="18" charset="0"/>
                          </a:rPr>
                          <m:t>−1</m:t>
                        </m:r>
                      </m:sup>
                    </m:sSup>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𝑔</m:t>
                        </m:r>
                      </m:e>
                    </m:acc>
                  </m:oMath>
                </a14:m>
                <a:endParaRPr lang="en-DE" dirty="0"/>
              </a:p>
            </p:txBody>
          </p:sp>
        </mc:Choice>
        <mc:Fallback xmlns="">
          <p:sp>
            <p:nvSpPr>
              <p:cNvPr id="11" name="TextBox 10">
                <a:extLst>
                  <a:ext uri="{FF2B5EF4-FFF2-40B4-BE49-F238E27FC236}">
                    <a16:creationId xmlns:a16="http://schemas.microsoft.com/office/drawing/2014/main" id="{247A7CBF-DCCD-E1FC-1555-0B3C193F4DCA}"/>
                  </a:ext>
                </a:extLst>
              </p:cNvPr>
              <p:cNvSpPr txBox="1">
                <a:spLocks noRot="1" noChangeAspect="1" noMove="1" noResize="1" noEditPoints="1" noAdjustHandles="1" noChangeArrowheads="1" noChangeShapeType="1" noTextEdit="1"/>
              </p:cNvSpPr>
              <p:nvPr/>
            </p:nvSpPr>
            <p:spPr>
              <a:xfrm>
                <a:off x="6593573" y="803949"/>
                <a:ext cx="3921458" cy="318613"/>
              </a:xfrm>
              <a:prstGeom prst="rect">
                <a:avLst/>
              </a:prstGeom>
              <a:blipFill>
                <a:blip r:embed="rId4"/>
                <a:stretch>
                  <a:fillRect l="-3871" t="-30769" r="-968" b="-42308"/>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424014A-5E7C-167E-1BC1-49C31F20BCC6}"/>
                  </a:ext>
                </a:extLst>
              </p:cNvPr>
              <p:cNvSpPr txBox="1"/>
              <p:nvPr/>
            </p:nvSpPr>
            <p:spPr>
              <a:xfrm>
                <a:off x="5178767" y="2186588"/>
                <a:ext cx="3210026" cy="1371337"/>
              </a:xfrm>
              <a:prstGeom prst="rect">
                <a:avLst/>
              </a:prstGeom>
              <a:noFill/>
            </p:spPr>
            <p:txBody>
              <a:bodyPr wrap="square" lIns="0" tIns="0" rIns="0" bIns="0" rtlCol="0">
                <a:spAutoFit/>
              </a:bodyPr>
              <a:lstStyle/>
              <a:p>
                <a:r>
                  <a:rPr lang="en-DE" dirty="0"/>
                  <a:t>     2. maximum likelihod method:</a:t>
                </a:r>
              </a:p>
              <a:p>
                <a:endParaRPr lang="en-DE" dirty="0"/>
              </a:p>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ℒ</m:t>
                      </m:r>
                      <m:d>
                        <m:dPr>
                          <m:ctrlPr>
                            <a:rPr lang="de-DE" b="0" i="1" smtClean="0">
                              <a:latin typeface="Cambria Math" panose="02040503050406030204" pitchFamily="18" charset="0"/>
                              <a:ea typeface="Cambria Math" panose="02040503050406030204" pitchFamily="18" charset="0"/>
                            </a:rPr>
                          </m:ctrlPr>
                        </m:dPr>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𝑔</m:t>
                              </m:r>
                            </m:e>
                          </m:acc>
                        </m:e>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2" name="TextBox 11">
                <a:extLst>
                  <a:ext uri="{FF2B5EF4-FFF2-40B4-BE49-F238E27FC236}">
                    <a16:creationId xmlns:a16="http://schemas.microsoft.com/office/drawing/2014/main" id="{D424014A-5E7C-167E-1BC1-49C31F20BCC6}"/>
                  </a:ext>
                </a:extLst>
              </p:cNvPr>
              <p:cNvSpPr txBox="1">
                <a:spLocks noRot="1" noChangeAspect="1" noMove="1" noResize="1" noEditPoints="1" noAdjustHandles="1" noChangeArrowheads="1" noChangeShapeType="1" noTextEdit="1"/>
              </p:cNvSpPr>
              <p:nvPr/>
            </p:nvSpPr>
            <p:spPr>
              <a:xfrm>
                <a:off x="5178767" y="2186588"/>
                <a:ext cx="3210026" cy="1371337"/>
              </a:xfrm>
              <a:prstGeom prst="rect">
                <a:avLst/>
              </a:prstGeom>
              <a:blipFill>
                <a:blip r:embed="rId5"/>
                <a:stretch>
                  <a:fillRect t="-24771" r="-791" b="-9541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2DC707-7D5A-AE89-A603-29AF55350A62}"/>
                  </a:ext>
                </a:extLst>
              </p:cNvPr>
              <p:cNvSpPr txBox="1"/>
              <p:nvPr/>
            </p:nvSpPr>
            <p:spPr>
              <a:xfrm>
                <a:off x="6096000" y="3649396"/>
                <a:ext cx="2859181" cy="909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3" name="TextBox 12">
                <a:extLst>
                  <a:ext uri="{FF2B5EF4-FFF2-40B4-BE49-F238E27FC236}">
                    <a16:creationId xmlns:a16="http://schemas.microsoft.com/office/drawing/2014/main" id="{972DC707-7D5A-AE89-A603-29AF55350A62}"/>
                  </a:ext>
                </a:extLst>
              </p:cNvPr>
              <p:cNvSpPr txBox="1">
                <a:spLocks noRot="1" noChangeAspect="1" noMove="1" noResize="1" noEditPoints="1" noAdjustHandles="1" noChangeArrowheads="1" noChangeShapeType="1" noTextEdit="1"/>
              </p:cNvSpPr>
              <p:nvPr/>
            </p:nvSpPr>
            <p:spPr>
              <a:xfrm>
                <a:off x="6096000" y="3649396"/>
                <a:ext cx="2859181" cy="909673"/>
              </a:xfrm>
              <a:prstGeom prst="rect">
                <a:avLst/>
              </a:prstGeom>
              <a:blipFill>
                <a:blip r:embed="rId6"/>
                <a:stretch>
                  <a:fillRect l="-17699" t="-90411" b="-13835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AF1A5D-FBFB-7AFB-D03A-C6278947E435}"/>
                  </a:ext>
                </a:extLst>
              </p:cNvPr>
              <p:cNvSpPr txBox="1"/>
              <p:nvPr/>
            </p:nvSpPr>
            <p:spPr>
              <a:xfrm>
                <a:off x="9089802" y="2195051"/>
                <a:ext cx="2987228" cy="1349600"/>
              </a:xfrm>
              <a:prstGeom prst="rect">
                <a:avLst/>
              </a:prstGeom>
              <a:noFill/>
            </p:spPr>
            <p:txBody>
              <a:bodyPr wrap="none" lIns="0" tIns="0" rIns="0" bIns="0" rtlCol="0">
                <a:spAutoFit/>
              </a:bodyPr>
              <a:lstStyle/>
              <a:p>
                <a:r>
                  <a:rPr lang="en-DE" dirty="0"/>
                  <a:t> 3. Thikonov regularization:</a:t>
                </a:r>
              </a:p>
              <a:p>
                <a:endParaRPr lang="en-DE" dirty="0"/>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d>
                        <m:dPr>
                          <m:ctrlPr>
                            <a:rPr lang="de-DE" b="0" i="1" smtClean="0">
                              <a:latin typeface="Cambria Math" panose="02040503050406030204" pitchFamily="18" charset="0"/>
                            </a:rPr>
                          </m:ctrlPr>
                        </m:d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e>
                        <m:sup>
                          <m:r>
                            <a:rPr lang="de-DE" b="0" i="1" smtClean="0">
                              <a:latin typeface="Cambria Math" panose="02040503050406030204" pitchFamily="18" charset="0"/>
                            </a:rPr>
                            <m:t>𝑇</m:t>
                          </m:r>
                        </m:sup>
                      </m:sSup>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𝜏</m:t>
                              </m:r>
                              <m:r>
                                <a:rPr lang="de-DE" b="0" i="1" smtClean="0">
                                  <a:latin typeface="Cambria Math" panose="02040503050406030204" pitchFamily="18" charset="0"/>
                                  <a:ea typeface="Cambria Math" panose="02040503050406030204" pitchFamily="18" charset="0"/>
                                </a:rPr>
                                <m:t>1</m:t>
                              </m:r>
                            </m:e>
                          </m:d>
                        </m:e>
                        <m:sup>
                          <m:r>
                            <a:rPr lang="de-DE" b="0" i="1" smtClean="0">
                              <a:latin typeface="Cambria Math" panose="02040503050406030204" pitchFamily="18" charset="0"/>
                            </a:rPr>
                            <m:t>−1</m:t>
                          </m:r>
                        </m:sup>
                      </m:sSup>
                      <m:r>
                        <a:rPr lang="de-DE" b="0" i="1" smtClean="0">
                          <a:latin typeface="Cambria Math" panose="02040503050406030204" pitchFamily="18" charset="0"/>
                        </a:rPr>
                        <m:t>(</m:t>
                      </m:r>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de-DE" b="0" i="1" smtClean="0">
                          <a:latin typeface="Cambria Math" panose="02040503050406030204" pitchFamily="18" charset="0"/>
                        </a:rPr>
                        <m:t>)</m:t>
                      </m:r>
                    </m:oMath>
                  </m:oMathPara>
                </a14:m>
                <a:endParaRPr lang="en-DE" dirty="0"/>
              </a:p>
              <a:p>
                <a:endParaRPr lang="en-DE" dirty="0"/>
              </a:p>
            </p:txBody>
          </p:sp>
        </mc:Choice>
        <mc:Fallback xmlns="">
          <p:sp>
            <p:nvSpPr>
              <p:cNvPr id="14" name="TextBox 13">
                <a:extLst>
                  <a:ext uri="{FF2B5EF4-FFF2-40B4-BE49-F238E27FC236}">
                    <a16:creationId xmlns:a16="http://schemas.microsoft.com/office/drawing/2014/main" id="{03AF1A5D-FBFB-7AFB-D03A-C6278947E435}"/>
                  </a:ext>
                </a:extLst>
              </p:cNvPr>
              <p:cNvSpPr txBox="1">
                <a:spLocks noRot="1" noChangeAspect="1" noMove="1" noResize="1" noEditPoints="1" noAdjustHandles="1" noChangeArrowheads="1" noChangeShapeType="1" noTextEdit="1"/>
              </p:cNvSpPr>
              <p:nvPr/>
            </p:nvSpPr>
            <p:spPr>
              <a:xfrm>
                <a:off x="9089802" y="2195051"/>
                <a:ext cx="2987228" cy="1349600"/>
              </a:xfrm>
              <a:prstGeom prst="rect">
                <a:avLst/>
              </a:prstGeom>
              <a:blipFill>
                <a:blip r:embed="rId7"/>
                <a:stretch>
                  <a:fillRect l="-2966" t="-4673" r="-127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BC09D3-6768-322C-4499-A989E3A03D01}"/>
                  </a:ext>
                </a:extLst>
              </p:cNvPr>
              <p:cNvSpPr txBox="1"/>
              <p:nvPr/>
            </p:nvSpPr>
            <p:spPr>
              <a:xfrm>
                <a:off x="5466325" y="5404753"/>
                <a:ext cx="3351302" cy="1213474"/>
              </a:xfrm>
              <a:prstGeom prst="rect">
                <a:avLst/>
              </a:prstGeom>
              <a:solidFill>
                <a:srgbClr val="A5A5A5">
                  <a:alpha val="21961"/>
                </a:srgbClr>
              </a:solidFill>
            </p:spPr>
            <p:txBody>
              <a:bodyPr wrap="none" lIns="0" tIns="0" rIns="0" bIns="0" rtlCol="0">
                <a:spAutoFit/>
              </a:bodyPr>
              <a:lstStyle/>
              <a:p>
                <a:pPr algn="ctr"/>
                <a:r>
                  <a:rPr lang="de-DE" b="0" dirty="0">
                    <a:ea typeface="Cambria Math" panose="02040503050406030204" pitchFamily="18" charset="0"/>
                  </a:rPr>
                  <a:t>4. </a:t>
                </a:r>
                <a:r>
                  <a:rPr lang="de-DE" b="0" dirty="0" err="1">
                    <a:ea typeface="Cambria Math" panose="02040503050406030204" pitchFamily="18" charset="0"/>
                  </a:rPr>
                  <a:t>maximize</a:t>
                </a:r>
                <a:r>
                  <a:rPr lang="de-DE" b="0" dirty="0">
                    <a:ea typeface="Cambria Math" panose="02040503050406030204" pitchFamily="18" charset="0"/>
                  </a:rPr>
                  <a:t> </a:t>
                </a:r>
                <a14:m>
                  <m:oMath xmlns:m="http://schemas.openxmlformats.org/officeDocument/2006/math">
                    <m:r>
                      <m:rPr>
                        <m:sty m:val="p"/>
                      </m:rPr>
                      <a:rPr lang="de-DE" b="0" i="0" smtClean="0">
                        <a:latin typeface="Cambria Math" panose="02040503050406030204" pitchFamily="18" charset="0"/>
                        <a:ea typeface="Cambria Math" panose="02040503050406030204" pitchFamily="18" charset="0"/>
                      </a:rPr>
                      <m:t>log</m:t>
                    </m:r>
                    <m:r>
                      <a:rPr lang="de-DE" b="0" i="1" smtClean="0">
                        <a:latin typeface="Cambria Math" panose="02040503050406030204" pitchFamily="18" charset="0"/>
                        <a:ea typeface="Cambria Math" panose="02040503050406030204" pitchFamily="18" charset="0"/>
                      </a:rPr>
                      <m:t>⁡(</m:t>
                    </m:r>
                    <m:r>
                      <a:rPr lang="en-DE" i="1" smtClean="0">
                        <a:latin typeface="Cambria Math" panose="02040503050406030204" pitchFamily="18" charset="0"/>
                        <a:ea typeface="Cambria Math" panose="02040503050406030204" pitchFamily="18" charset="0"/>
                      </a:rPr>
                      <m:t>ℒ</m:t>
                    </m:r>
                    <m:d>
                      <m:dPr>
                        <m:ctrlPr>
                          <a:rPr lang="de-DE" i="1">
                            <a:latin typeface="Cambria Math" panose="02040503050406030204" pitchFamily="18" charset="0"/>
                            <a:ea typeface="Cambria Math" panose="02040503050406030204" pitchFamily="18" charset="0"/>
                          </a:rPr>
                        </m:ctrlPr>
                      </m:dPr>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𝑔</m:t>
                            </m:r>
                          </m:e>
                        </m:acc>
                      </m:e>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𝑡</m:t>
                    </m:r>
                    <m:d>
                      <m:dPr>
                        <m:ctrlPr>
                          <a:rPr lang="de-DE" i="1">
                            <a:latin typeface="Cambria Math" panose="02040503050406030204" pitchFamily="18" charset="0"/>
                          </a:rPr>
                        </m:ctrlPr>
                      </m:dPr>
                      <m:e>
                        <m:acc>
                          <m:accPr>
                            <m:chr m:val="⃗"/>
                            <m:ctrlPr>
                              <a:rPr lang="de-DE" i="1">
                                <a:latin typeface="Cambria Math" panose="02040503050406030204" pitchFamily="18" charset="0"/>
                              </a:rPr>
                            </m:ctrlPr>
                          </m:accPr>
                          <m:e>
                            <m:r>
                              <a:rPr lang="de-DE" i="1">
                                <a:latin typeface="Cambria Math" panose="02040503050406030204" pitchFamily="18" charset="0"/>
                              </a:rPr>
                              <m:t>𝑓</m:t>
                            </m:r>
                          </m:e>
                        </m:acc>
                      </m:e>
                    </m:d>
                  </m:oMath>
                </a14:m>
                <a:r>
                  <a:rPr lang="en-DE" dirty="0"/>
                  <a:t> </a:t>
                </a:r>
              </a:p>
              <a:p>
                <a:pPr algn="ctr"/>
                <a:r>
                  <a:rPr lang="en-DE" dirty="0"/>
                  <a:t>with respect to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𝑓</m:t>
                        </m:r>
                      </m:e>
                    </m:acc>
                  </m:oMath>
                </a14:m>
                <a:r>
                  <a:rPr lang="en-DE" dirty="0"/>
                  <a:t> using </a:t>
                </a:r>
              </a:p>
              <a:p>
                <a:pPr algn="ctr"/>
                <a:r>
                  <a:rPr lang="en-DE" dirty="0"/>
                  <a:t>Markov Chain Monte Carlo (MCMC)</a:t>
                </a:r>
              </a:p>
              <a:p>
                <a:pPr algn="ctr"/>
                <a:r>
                  <a:rPr lang="en-DE" dirty="0"/>
                  <a:t>or Minuit</a:t>
                </a:r>
              </a:p>
            </p:txBody>
          </p:sp>
        </mc:Choice>
        <mc:Fallback xmlns="">
          <p:sp>
            <p:nvSpPr>
              <p:cNvPr id="16" name="TextBox 15">
                <a:extLst>
                  <a:ext uri="{FF2B5EF4-FFF2-40B4-BE49-F238E27FC236}">
                    <a16:creationId xmlns:a16="http://schemas.microsoft.com/office/drawing/2014/main" id="{00BC09D3-6768-322C-4499-A989E3A03D01}"/>
                  </a:ext>
                </a:extLst>
              </p:cNvPr>
              <p:cNvSpPr txBox="1">
                <a:spLocks noRot="1" noChangeAspect="1" noMove="1" noResize="1" noEditPoints="1" noAdjustHandles="1" noChangeArrowheads="1" noChangeShapeType="1" noTextEdit="1"/>
              </p:cNvSpPr>
              <p:nvPr/>
            </p:nvSpPr>
            <p:spPr>
              <a:xfrm>
                <a:off x="5466325" y="5404753"/>
                <a:ext cx="3351302" cy="1213474"/>
              </a:xfrm>
              <a:prstGeom prst="rect">
                <a:avLst/>
              </a:prstGeom>
              <a:blipFill>
                <a:blip r:embed="rId8"/>
                <a:stretch>
                  <a:fillRect l="-3774" t="-7216" r="-3774" b="-10309"/>
                </a:stretch>
              </a:blipFill>
            </p:spPr>
            <p:txBody>
              <a:bodyPr/>
              <a:lstStyle/>
              <a:p>
                <a:r>
                  <a:rPr lang="en-DE">
                    <a:noFill/>
                  </a:rPr>
                  <a:t> </a:t>
                </a:r>
              </a:p>
            </p:txBody>
          </p:sp>
        </mc:Fallback>
      </mc:AlternateContent>
      <p:sp>
        <p:nvSpPr>
          <p:cNvPr id="17" name="TextBox 16">
            <a:extLst>
              <a:ext uri="{FF2B5EF4-FFF2-40B4-BE49-F238E27FC236}">
                <a16:creationId xmlns:a16="http://schemas.microsoft.com/office/drawing/2014/main" id="{1350C509-1739-2A0E-3D9D-995BED7E3314}"/>
              </a:ext>
            </a:extLst>
          </p:cNvPr>
          <p:cNvSpPr txBox="1"/>
          <p:nvPr/>
        </p:nvSpPr>
        <p:spPr>
          <a:xfrm>
            <a:off x="106083" y="1158672"/>
            <a:ext cx="1188595" cy="276999"/>
          </a:xfrm>
          <a:prstGeom prst="rect">
            <a:avLst/>
          </a:prstGeom>
          <a:noFill/>
        </p:spPr>
        <p:txBody>
          <a:bodyPr wrap="none" rtlCol="0">
            <a:spAutoFit/>
          </a:bodyPr>
          <a:lstStyle/>
          <a:p>
            <a:r>
              <a:rPr lang="en-DE" sz="1200" dirty="0">
                <a:solidFill>
                  <a:srgbClr val="7030A0"/>
                </a:solidFill>
              </a:rPr>
              <a:t>measured proxy</a:t>
            </a:r>
          </a:p>
        </p:txBody>
      </p:sp>
      <p:sp>
        <p:nvSpPr>
          <p:cNvPr id="18" name="TextBox 17">
            <a:extLst>
              <a:ext uri="{FF2B5EF4-FFF2-40B4-BE49-F238E27FC236}">
                <a16:creationId xmlns:a16="http://schemas.microsoft.com/office/drawing/2014/main" id="{115C6CD4-32F4-41AB-AD76-7901661029E4}"/>
              </a:ext>
            </a:extLst>
          </p:cNvPr>
          <p:cNvSpPr txBox="1"/>
          <p:nvPr/>
        </p:nvSpPr>
        <p:spPr>
          <a:xfrm>
            <a:off x="1549010" y="1054828"/>
            <a:ext cx="1321580" cy="276999"/>
          </a:xfrm>
          <a:prstGeom prst="rect">
            <a:avLst/>
          </a:prstGeom>
          <a:noFill/>
        </p:spPr>
        <p:txBody>
          <a:bodyPr wrap="none" rtlCol="0">
            <a:spAutoFit/>
          </a:bodyPr>
          <a:lstStyle/>
          <a:p>
            <a:r>
              <a:rPr lang="en-DE" sz="1200" dirty="0">
                <a:solidFill>
                  <a:srgbClr val="0070C0"/>
                </a:solidFill>
              </a:rPr>
              <a:t>detector response</a:t>
            </a:r>
          </a:p>
        </p:txBody>
      </p:sp>
      <p:sp>
        <p:nvSpPr>
          <p:cNvPr id="19" name="TextBox 18">
            <a:extLst>
              <a:ext uri="{FF2B5EF4-FFF2-40B4-BE49-F238E27FC236}">
                <a16:creationId xmlns:a16="http://schemas.microsoft.com/office/drawing/2014/main" id="{848BB706-2023-0F58-8067-420CDA3A9502}"/>
              </a:ext>
            </a:extLst>
          </p:cNvPr>
          <p:cNvSpPr txBox="1"/>
          <p:nvPr/>
        </p:nvSpPr>
        <p:spPr>
          <a:xfrm>
            <a:off x="2037990" y="2483899"/>
            <a:ext cx="1665199" cy="276999"/>
          </a:xfrm>
          <a:prstGeom prst="rect">
            <a:avLst/>
          </a:prstGeom>
          <a:noFill/>
        </p:spPr>
        <p:txBody>
          <a:bodyPr wrap="none" rtlCol="0">
            <a:spAutoFit/>
          </a:bodyPr>
          <a:lstStyle/>
          <a:p>
            <a:r>
              <a:rPr lang="en-DE" sz="1200" dirty="0">
                <a:solidFill>
                  <a:srgbClr val="74B942"/>
                </a:solidFill>
              </a:rPr>
              <a:t>true energy distribution</a:t>
            </a:r>
          </a:p>
        </p:txBody>
      </p:sp>
      <p:sp>
        <p:nvSpPr>
          <p:cNvPr id="20" name="TextBox 19">
            <a:extLst>
              <a:ext uri="{FF2B5EF4-FFF2-40B4-BE49-F238E27FC236}">
                <a16:creationId xmlns:a16="http://schemas.microsoft.com/office/drawing/2014/main" id="{1571B978-FC58-12C3-7490-F2AE035CEF70}"/>
              </a:ext>
            </a:extLst>
          </p:cNvPr>
          <p:cNvSpPr txBox="1"/>
          <p:nvPr/>
        </p:nvSpPr>
        <p:spPr>
          <a:xfrm>
            <a:off x="3357314" y="1137685"/>
            <a:ext cx="919547" cy="276999"/>
          </a:xfrm>
          <a:prstGeom prst="rect">
            <a:avLst/>
          </a:prstGeom>
          <a:noFill/>
        </p:spPr>
        <p:txBody>
          <a:bodyPr wrap="none" rtlCol="0">
            <a:spAutoFit/>
          </a:bodyPr>
          <a:lstStyle/>
          <a:p>
            <a:r>
              <a:rPr lang="en-DE" sz="1200" dirty="0">
                <a:solidFill>
                  <a:schemeClr val="accent3"/>
                </a:solidFill>
              </a:rPr>
              <a:t>background</a:t>
            </a:r>
          </a:p>
        </p:txBody>
      </p:sp>
      <p:cxnSp>
        <p:nvCxnSpPr>
          <p:cNvPr id="22" name="Straight Arrow Connector 21">
            <a:extLst>
              <a:ext uri="{FF2B5EF4-FFF2-40B4-BE49-F238E27FC236}">
                <a16:creationId xmlns:a16="http://schemas.microsoft.com/office/drawing/2014/main" id="{3436493B-F0CD-E3D2-D2A9-246954B184CF}"/>
              </a:ext>
            </a:extLst>
          </p:cNvPr>
          <p:cNvCxnSpPr>
            <a:cxnSpLocks/>
            <a:stCxn id="17" idx="2"/>
            <a:endCxn id="8" idx="1"/>
          </p:cNvCxnSpPr>
          <p:nvPr/>
        </p:nvCxnSpPr>
        <p:spPr>
          <a:xfrm>
            <a:off x="700381" y="1435671"/>
            <a:ext cx="41488" cy="447411"/>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BF9E66-12DB-5151-39E7-50043B682363}"/>
              </a:ext>
            </a:extLst>
          </p:cNvPr>
          <p:cNvCxnSpPr>
            <a:cxnSpLocks/>
            <a:stCxn id="18" idx="2"/>
          </p:cNvCxnSpPr>
          <p:nvPr/>
        </p:nvCxnSpPr>
        <p:spPr>
          <a:xfrm>
            <a:off x="2209800" y="1331827"/>
            <a:ext cx="0" cy="344149"/>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75AF1F3-8D91-D7F2-44DC-F702785FAD8B}"/>
              </a:ext>
            </a:extLst>
          </p:cNvPr>
          <p:cNvCxnSpPr>
            <a:cxnSpLocks/>
            <a:stCxn id="20" idx="2"/>
          </p:cNvCxnSpPr>
          <p:nvPr/>
        </p:nvCxnSpPr>
        <p:spPr>
          <a:xfrm>
            <a:off x="3817088" y="1414684"/>
            <a:ext cx="232630" cy="30943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0C9FBA7-9F8E-7137-EDCF-37C52F5D0005}"/>
              </a:ext>
            </a:extLst>
          </p:cNvPr>
          <p:cNvCxnSpPr>
            <a:cxnSpLocks/>
            <a:stCxn id="19" idx="0"/>
          </p:cNvCxnSpPr>
          <p:nvPr/>
        </p:nvCxnSpPr>
        <p:spPr>
          <a:xfrm flipH="1" flipV="1">
            <a:off x="2870589" y="2164507"/>
            <a:ext cx="1" cy="3193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789BC7F-D04B-423C-9221-561EB3BE6D9A}"/>
              </a:ext>
            </a:extLst>
          </p:cNvPr>
          <p:cNvSpPr txBox="1"/>
          <p:nvPr/>
        </p:nvSpPr>
        <p:spPr>
          <a:xfrm>
            <a:off x="2209800" y="6009236"/>
            <a:ext cx="1050288" cy="246221"/>
          </a:xfrm>
          <a:prstGeom prst="rect">
            <a:avLst/>
          </a:prstGeom>
          <a:noFill/>
        </p:spPr>
        <p:txBody>
          <a:bodyPr wrap="none" rtlCol="0">
            <a:spAutoFit/>
          </a:bodyPr>
          <a:lstStyle/>
          <a:p>
            <a:r>
              <a:rPr lang="en-DE" sz="1000" dirty="0">
                <a:solidFill>
                  <a:schemeClr val="accent3"/>
                </a:solidFill>
              </a:rPr>
              <a:t>Credit: T. Hoinka</a:t>
            </a:r>
          </a:p>
        </p:txBody>
      </p:sp>
      <p:sp>
        <p:nvSpPr>
          <p:cNvPr id="51" name="Right Brace 50">
            <a:extLst>
              <a:ext uri="{FF2B5EF4-FFF2-40B4-BE49-F238E27FC236}">
                <a16:creationId xmlns:a16="http://schemas.microsoft.com/office/drawing/2014/main" id="{04131A61-362B-CBF8-3D7E-26483438941C}"/>
              </a:ext>
            </a:extLst>
          </p:cNvPr>
          <p:cNvSpPr/>
          <p:nvPr/>
        </p:nvSpPr>
        <p:spPr>
          <a:xfrm rot="16200000">
            <a:off x="8709454" y="184031"/>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dirty="0">
              <a:solidFill>
                <a:schemeClr val="bg2"/>
              </a:solidFill>
            </a:endParaRPr>
          </a:p>
        </p:txBody>
      </p:sp>
      <p:sp>
        <p:nvSpPr>
          <p:cNvPr id="52" name="Right Brace 51">
            <a:extLst>
              <a:ext uri="{FF2B5EF4-FFF2-40B4-BE49-F238E27FC236}">
                <a16:creationId xmlns:a16="http://schemas.microsoft.com/office/drawing/2014/main" id="{5248A7C4-9015-778C-A339-8FFD39AD9A63}"/>
              </a:ext>
            </a:extLst>
          </p:cNvPr>
          <p:cNvSpPr/>
          <p:nvPr/>
        </p:nvSpPr>
        <p:spPr>
          <a:xfrm rot="16200000">
            <a:off x="9874027" y="182623"/>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53" name="TextBox 52">
            <a:extLst>
              <a:ext uri="{FF2B5EF4-FFF2-40B4-BE49-F238E27FC236}">
                <a16:creationId xmlns:a16="http://schemas.microsoft.com/office/drawing/2014/main" id="{516BCD07-3EEF-2C1B-7D52-4AEB9035C68D}"/>
              </a:ext>
            </a:extLst>
          </p:cNvPr>
          <p:cNvSpPr txBox="1"/>
          <p:nvPr/>
        </p:nvSpPr>
        <p:spPr>
          <a:xfrm>
            <a:off x="8511293" y="234396"/>
            <a:ext cx="612668" cy="276999"/>
          </a:xfrm>
          <a:prstGeom prst="rect">
            <a:avLst/>
          </a:prstGeom>
          <a:noFill/>
        </p:spPr>
        <p:txBody>
          <a:bodyPr wrap="none" rtlCol="0">
            <a:spAutoFit/>
          </a:bodyPr>
          <a:lstStyle/>
          <a:p>
            <a:r>
              <a:rPr lang="en-DE" sz="1200" dirty="0"/>
              <a:t>folding</a:t>
            </a:r>
          </a:p>
        </p:txBody>
      </p:sp>
      <p:sp>
        <p:nvSpPr>
          <p:cNvPr id="54" name="TextBox 53">
            <a:extLst>
              <a:ext uri="{FF2B5EF4-FFF2-40B4-BE49-F238E27FC236}">
                <a16:creationId xmlns:a16="http://schemas.microsoft.com/office/drawing/2014/main" id="{FB6F2878-F66D-E51F-2113-E576331198E3}"/>
              </a:ext>
            </a:extLst>
          </p:cNvPr>
          <p:cNvSpPr txBox="1"/>
          <p:nvPr/>
        </p:nvSpPr>
        <p:spPr>
          <a:xfrm>
            <a:off x="9596164" y="226625"/>
            <a:ext cx="772071" cy="276999"/>
          </a:xfrm>
          <a:prstGeom prst="rect">
            <a:avLst/>
          </a:prstGeom>
          <a:noFill/>
        </p:spPr>
        <p:txBody>
          <a:bodyPr wrap="none" rtlCol="0">
            <a:spAutoFit/>
          </a:bodyPr>
          <a:lstStyle/>
          <a:p>
            <a:r>
              <a:rPr lang="en-DE" sz="1200" dirty="0"/>
              <a:t>unfolding</a:t>
            </a:r>
          </a:p>
        </p:txBody>
      </p:sp>
      <p:cxnSp>
        <p:nvCxnSpPr>
          <p:cNvPr id="57" name="Curved Connector 56">
            <a:extLst>
              <a:ext uri="{FF2B5EF4-FFF2-40B4-BE49-F238E27FC236}">
                <a16:creationId xmlns:a16="http://schemas.microsoft.com/office/drawing/2014/main" id="{33ACC1D1-8F72-D74D-BE75-1C30F0A16764}"/>
              </a:ext>
            </a:extLst>
          </p:cNvPr>
          <p:cNvCxnSpPr>
            <a:cxnSpLocks/>
            <a:stCxn id="8" idx="3"/>
          </p:cNvCxnSpPr>
          <p:nvPr/>
        </p:nvCxnSpPr>
        <p:spPr>
          <a:xfrm flipV="1">
            <a:off x="4588756" y="988470"/>
            <a:ext cx="1818564" cy="894612"/>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descr="A black text on a black background&#10;&#10;Description automatically generated">
            <a:extLst>
              <a:ext uri="{FF2B5EF4-FFF2-40B4-BE49-F238E27FC236}">
                <a16:creationId xmlns:a16="http://schemas.microsoft.com/office/drawing/2014/main" id="{73C2690B-8ACA-46B5-29CC-0A90E1BBCADA}"/>
              </a:ext>
            </a:extLst>
          </p:cNvPr>
          <p:cNvPicPr>
            <a:picLocks noChangeAspect="1"/>
          </p:cNvPicPr>
          <p:nvPr/>
        </p:nvPicPr>
        <p:blipFill>
          <a:blip r:embed="rId9"/>
          <a:stretch>
            <a:fillRect/>
          </a:stretch>
        </p:blipFill>
        <p:spPr>
          <a:xfrm>
            <a:off x="9845749" y="5527384"/>
            <a:ext cx="813220" cy="333420"/>
          </a:xfrm>
          <a:prstGeom prst="rect">
            <a:avLst/>
          </a:prstGeom>
        </p:spPr>
      </p:pic>
      <p:pic>
        <p:nvPicPr>
          <p:cNvPr id="62" name="Picture 61" descr="A black cat in a circle&#10;&#10;Description automatically generated">
            <a:extLst>
              <a:ext uri="{FF2B5EF4-FFF2-40B4-BE49-F238E27FC236}">
                <a16:creationId xmlns:a16="http://schemas.microsoft.com/office/drawing/2014/main" id="{9E426ACD-1703-15B1-1082-E4816C28882D}"/>
              </a:ext>
            </a:extLst>
          </p:cNvPr>
          <p:cNvPicPr>
            <a:picLocks noChangeAspect="1"/>
          </p:cNvPicPr>
          <p:nvPr/>
        </p:nvPicPr>
        <p:blipFill>
          <a:blip r:embed="rId10"/>
          <a:stretch>
            <a:fillRect/>
          </a:stretch>
        </p:blipFill>
        <p:spPr>
          <a:xfrm>
            <a:off x="10024798" y="5072262"/>
            <a:ext cx="455122" cy="455122"/>
          </a:xfrm>
          <a:prstGeom prst="rect">
            <a:avLst/>
          </a:prstGeom>
        </p:spPr>
      </p:pic>
      <p:sp>
        <p:nvSpPr>
          <p:cNvPr id="63" name="TextBox 62">
            <a:extLst>
              <a:ext uri="{FF2B5EF4-FFF2-40B4-BE49-F238E27FC236}">
                <a16:creationId xmlns:a16="http://schemas.microsoft.com/office/drawing/2014/main" id="{9227FCC8-3EBD-5462-EE01-DE9228BB50A3}"/>
              </a:ext>
            </a:extLst>
          </p:cNvPr>
          <p:cNvSpPr txBox="1"/>
          <p:nvPr/>
        </p:nvSpPr>
        <p:spPr>
          <a:xfrm>
            <a:off x="10658969" y="5196100"/>
            <a:ext cx="1165832" cy="523220"/>
          </a:xfrm>
          <a:prstGeom prst="rect">
            <a:avLst/>
          </a:prstGeom>
          <a:noFill/>
        </p:spPr>
        <p:txBody>
          <a:bodyPr wrap="none" rtlCol="0">
            <a:spAutoFit/>
          </a:bodyPr>
          <a:lstStyle/>
          <a:p>
            <a:r>
              <a:rPr lang="en-DE" b="1" dirty="0">
                <a:hlinkClick r:id="rId11">
                  <a:extLst>
                    <a:ext uri="{A12FA001-AC4F-418D-AE19-62706E023703}">
                      <ahyp:hlinkClr xmlns:ahyp="http://schemas.microsoft.com/office/drawing/2018/hyperlinkcolor" val="tx"/>
                    </a:ext>
                  </a:extLst>
                </a:hlinkClick>
              </a:rPr>
              <a:t>funfolding</a:t>
            </a:r>
            <a:endParaRPr lang="en-DE" b="1" dirty="0"/>
          </a:p>
          <a:p>
            <a:r>
              <a:rPr lang="en-DE" sz="1000" dirty="0">
                <a:solidFill>
                  <a:schemeClr val="accent3"/>
                </a:solidFill>
              </a:rPr>
              <a:t>by M. Börner</a:t>
            </a:r>
          </a:p>
        </p:txBody>
      </p:sp>
    </p:spTree>
    <p:extLst>
      <p:ext uri="{BB962C8B-B14F-4D97-AF65-F5344CB8AC3E}">
        <p14:creationId xmlns:p14="http://schemas.microsoft.com/office/powerpoint/2010/main" val="2596764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0D1F-9D4E-024F-665C-1CF142955D14}"/>
              </a:ext>
            </a:extLst>
          </p:cNvPr>
          <p:cNvSpPr>
            <a:spLocks noGrp="1"/>
          </p:cNvSpPr>
          <p:nvPr>
            <p:ph type="title"/>
          </p:nvPr>
        </p:nvSpPr>
        <p:spPr/>
        <p:txBody>
          <a:bodyPr/>
          <a:lstStyle/>
          <a:p>
            <a:r>
              <a:rPr lang="en-DE" dirty="0"/>
              <a:t>Prompt atmospheric muons and neutrinos</a:t>
            </a:r>
          </a:p>
        </p:txBody>
      </p:sp>
      <p:sp>
        <p:nvSpPr>
          <p:cNvPr id="4" name="Date Placeholder 3">
            <a:extLst>
              <a:ext uri="{FF2B5EF4-FFF2-40B4-BE49-F238E27FC236}">
                <a16:creationId xmlns:a16="http://schemas.microsoft.com/office/drawing/2014/main" id="{546E593F-4BB3-51AE-4BD0-13C408B5809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38D88A1-AA7C-7788-5C2E-F89AC2E12D60}"/>
              </a:ext>
            </a:extLst>
          </p:cNvPr>
          <p:cNvSpPr>
            <a:spLocks noGrp="1"/>
          </p:cNvSpPr>
          <p:nvPr>
            <p:ph type="sldNum" sz="quarter" idx="12"/>
          </p:nvPr>
        </p:nvSpPr>
        <p:spPr/>
        <p:txBody>
          <a:bodyPr/>
          <a:lstStyle/>
          <a:p>
            <a:fld id="{CD8304E6-5469-594D-85BC-E468E92D2243}" type="slidenum">
              <a:rPr lang="en-US" smtClean="0"/>
              <a:t>50</a:t>
            </a:fld>
            <a:endParaRPr lang="en-US"/>
          </a:p>
        </p:txBody>
      </p:sp>
      <p:pic>
        <p:nvPicPr>
          <p:cNvPr id="6" name="Picture 2" descr="Logo Cosmic Interacting Matters">
            <a:extLst>
              <a:ext uri="{FF2B5EF4-FFF2-40B4-BE49-F238E27FC236}">
                <a16:creationId xmlns:a16="http://schemas.microsoft.com/office/drawing/2014/main" id="{6DE35752-C2F5-F6B4-186F-783FAB398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5">
            <a:extLst>
              <a:ext uri="{FF2B5EF4-FFF2-40B4-BE49-F238E27FC236}">
                <a16:creationId xmlns:a16="http://schemas.microsoft.com/office/drawing/2014/main" id="{46FCB2E2-53C0-4BEF-B2FB-08CA37434095}"/>
              </a:ext>
            </a:extLst>
          </p:cNvPr>
          <p:cNvPicPr>
            <a:picLocks noChangeAspect="1"/>
          </p:cNvPicPr>
          <p:nvPr/>
        </p:nvPicPr>
        <p:blipFill>
          <a:blip r:embed="rId3"/>
          <a:stretch>
            <a:fillRect/>
          </a:stretch>
        </p:blipFill>
        <p:spPr>
          <a:xfrm>
            <a:off x="538481" y="1108063"/>
            <a:ext cx="11055658" cy="5068900"/>
          </a:xfrm>
          <a:prstGeom prst="rect">
            <a:avLst/>
          </a:prstGeom>
        </p:spPr>
      </p:pic>
      <p:sp>
        <p:nvSpPr>
          <p:cNvPr id="8" name="TextBox 7">
            <a:extLst>
              <a:ext uri="{FF2B5EF4-FFF2-40B4-BE49-F238E27FC236}">
                <a16:creationId xmlns:a16="http://schemas.microsoft.com/office/drawing/2014/main" id="{C6CA085E-5836-C1BC-1FA5-40935C3DCFB7}"/>
              </a:ext>
            </a:extLst>
          </p:cNvPr>
          <p:cNvSpPr txBox="1"/>
          <p:nvPr/>
        </p:nvSpPr>
        <p:spPr>
          <a:xfrm>
            <a:off x="8906742" y="999718"/>
            <a:ext cx="1481496" cy="215444"/>
          </a:xfrm>
          <a:prstGeom prst="rect">
            <a:avLst/>
          </a:prstGeom>
          <a:noFill/>
        </p:spPr>
        <p:txBody>
          <a:bodyPr wrap="none" rtlCol="0">
            <a:spAutoFit/>
          </a:bodyPr>
          <a:lstStyle/>
          <a:p>
            <a:r>
              <a:rPr lang="en-GB" sz="800" dirty="0">
                <a:solidFill>
                  <a:schemeClr val="accent3"/>
                </a:solidFill>
              </a:rPr>
              <a:t>10.1103/PhysRevD.100.103018</a:t>
            </a:r>
            <a:endParaRPr lang="en-DE" sz="800" dirty="0">
              <a:solidFill>
                <a:schemeClr val="accent3"/>
              </a:solidFill>
            </a:endParaRPr>
          </a:p>
        </p:txBody>
      </p:sp>
      <p:sp>
        <p:nvSpPr>
          <p:cNvPr id="10" name="TextBox 9">
            <a:extLst>
              <a:ext uri="{FF2B5EF4-FFF2-40B4-BE49-F238E27FC236}">
                <a16:creationId xmlns:a16="http://schemas.microsoft.com/office/drawing/2014/main" id="{9AC55FDA-438D-54EE-E4D6-8E93483CFB80}"/>
              </a:ext>
            </a:extLst>
          </p:cNvPr>
          <p:cNvSpPr txBox="1"/>
          <p:nvPr/>
        </p:nvSpPr>
        <p:spPr>
          <a:xfrm>
            <a:off x="10388238" y="1737289"/>
            <a:ext cx="1492012" cy="369332"/>
          </a:xfrm>
          <a:prstGeom prst="rect">
            <a:avLst/>
          </a:prstGeom>
          <a:noFill/>
        </p:spPr>
        <p:txBody>
          <a:bodyPr wrap="none" rtlCol="0">
            <a:spAutoFit/>
          </a:bodyPr>
          <a:lstStyle/>
          <a:p>
            <a:r>
              <a:rPr lang="en-DE" dirty="0">
                <a:solidFill>
                  <a:srgbClr val="74B942"/>
                </a:solidFill>
              </a:rPr>
              <a:t>no unflavored</a:t>
            </a:r>
          </a:p>
        </p:txBody>
      </p:sp>
      <p:cxnSp>
        <p:nvCxnSpPr>
          <p:cNvPr id="12" name="Straight Arrow Connector 11">
            <a:extLst>
              <a:ext uri="{FF2B5EF4-FFF2-40B4-BE49-F238E27FC236}">
                <a16:creationId xmlns:a16="http://schemas.microsoft.com/office/drawing/2014/main" id="{AC605788-61AF-5024-81FD-62B5A539CAED}"/>
              </a:ext>
            </a:extLst>
          </p:cNvPr>
          <p:cNvCxnSpPr>
            <a:cxnSpLocks/>
          </p:cNvCxnSpPr>
          <p:nvPr/>
        </p:nvCxnSpPr>
        <p:spPr>
          <a:xfrm flipH="1">
            <a:off x="10134601" y="2108499"/>
            <a:ext cx="1021079" cy="1420009"/>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53A39C-3EB9-4CAB-7AF7-A64997A2EDE6}"/>
              </a:ext>
            </a:extLst>
          </p:cNvPr>
          <p:cNvSpPr txBox="1"/>
          <p:nvPr/>
        </p:nvSpPr>
        <p:spPr>
          <a:xfrm>
            <a:off x="7765997" y="2291379"/>
            <a:ext cx="2082493" cy="369332"/>
          </a:xfrm>
          <a:prstGeom prst="rect">
            <a:avLst/>
          </a:prstGeom>
          <a:noFill/>
        </p:spPr>
        <p:txBody>
          <a:bodyPr wrap="none" rtlCol="0">
            <a:spAutoFit/>
          </a:bodyPr>
          <a:lstStyle/>
          <a:p>
            <a:r>
              <a:rPr lang="en-DE" dirty="0">
                <a:solidFill>
                  <a:srgbClr val="74B942"/>
                </a:solidFill>
              </a:rPr>
              <a:t>dominated by kaons</a:t>
            </a:r>
          </a:p>
        </p:txBody>
      </p:sp>
      <p:cxnSp>
        <p:nvCxnSpPr>
          <p:cNvPr id="15" name="Straight Arrow Connector 14">
            <a:extLst>
              <a:ext uri="{FF2B5EF4-FFF2-40B4-BE49-F238E27FC236}">
                <a16:creationId xmlns:a16="http://schemas.microsoft.com/office/drawing/2014/main" id="{E01D9A38-7C22-3F9B-1704-341A43289EB3}"/>
              </a:ext>
            </a:extLst>
          </p:cNvPr>
          <p:cNvCxnSpPr>
            <a:cxnSpLocks/>
            <a:stCxn id="14" idx="2"/>
          </p:cNvCxnSpPr>
          <p:nvPr/>
        </p:nvCxnSpPr>
        <p:spPr>
          <a:xfrm flipH="1">
            <a:off x="8477026" y="2660711"/>
            <a:ext cx="330218" cy="1577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AB05B5-3034-F4E4-98F3-D5701CE75310}"/>
              </a:ext>
            </a:extLst>
          </p:cNvPr>
          <p:cNvSpPr txBox="1"/>
          <p:nvPr/>
        </p:nvSpPr>
        <p:spPr>
          <a:xfrm>
            <a:off x="3290147" y="2323652"/>
            <a:ext cx="2046394" cy="369332"/>
          </a:xfrm>
          <a:prstGeom prst="rect">
            <a:avLst/>
          </a:prstGeom>
          <a:noFill/>
        </p:spPr>
        <p:txBody>
          <a:bodyPr wrap="none" rtlCol="0">
            <a:spAutoFit/>
          </a:bodyPr>
          <a:lstStyle/>
          <a:p>
            <a:r>
              <a:rPr lang="en-DE" dirty="0">
                <a:solidFill>
                  <a:srgbClr val="74B942"/>
                </a:solidFill>
              </a:rPr>
              <a:t>dominated by pions</a:t>
            </a:r>
          </a:p>
        </p:txBody>
      </p:sp>
      <p:cxnSp>
        <p:nvCxnSpPr>
          <p:cNvPr id="19" name="Straight Arrow Connector 18">
            <a:extLst>
              <a:ext uri="{FF2B5EF4-FFF2-40B4-BE49-F238E27FC236}">
                <a16:creationId xmlns:a16="http://schemas.microsoft.com/office/drawing/2014/main" id="{B1CE14B9-2DDF-3AD1-9589-136BF16B4897}"/>
              </a:ext>
            </a:extLst>
          </p:cNvPr>
          <p:cNvCxnSpPr>
            <a:cxnSpLocks/>
            <a:stCxn id="18" idx="2"/>
          </p:cNvCxnSpPr>
          <p:nvPr/>
        </p:nvCxnSpPr>
        <p:spPr>
          <a:xfrm flipH="1">
            <a:off x="3808207" y="2692984"/>
            <a:ext cx="505137" cy="179387"/>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C495D0-F373-6939-1092-980FC0A15D3D}"/>
              </a:ext>
            </a:extLst>
          </p:cNvPr>
          <p:cNvSpPr txBox="1"/>
          <p:nvPr/>
        </p:nvSpPr>
        <p:spPr>
          <a:xfrm>
            <a:off x="5235264" y="5934670"/>
            <a:ext cx="3074881" cy="923330"/>
          </a:xfrm>
          <a:prstGeom prst="rect">
            <a:avLst/>
          </a:prstGeom>
          <a:noFill/>
        </p:spPr>
        <p:txBody>
          <a:bodyPr wrap="none" rtlCol="0">
            <a:spAutoFit/>
          </a:bodyPr>
          <a:lstStyle/>
          <a:p>
            <a:r>
              <a:rPr lang="en-DE" dirty="0">
                <a:solidFill>
                  <a:srgbClr val="74B942"/>
                </a:solidFill>
              </a:rPr>
              <a:t>Combined fit:</a:t>
            </a:r>
          </a:p>
          <a:p>
            <a:pPr marL="285750" indent="-285750">
              <a:buFont typeface="Wingdings" pitchFamily="2" charset="2"/>
              <a:buChar char="Ø"/>
            </a:pPr>
            <a:r>
              <a:rPr lang="en-DE" dirty="0">
                <a:solidFill>
                  <a:srgbClr val="74B942"/>
                </a:solidFill>
              </a:rPr>
              <a:t>handle on pion/kaon ratio</a:t>
            </a:r>
          </a:p>
          <a:p>
            <a:pPr marL="285750" indent="-285750">
              <a:buFont typeface="Wingdings" pitchFamily="2" charset="2"/>
              <a:buChar char="Ø"/>
            </a:pPr>
            <a:r>
              <a:rPr lang="en-DE" dirty="0">
                <a:solidFill>
                  <a:srgbClr val="74B942"/>
                </a:solidFill>
              </a:rPr>
              <a:t>handle on charmed mesons</a:t>
            </a:r>
          </a:p>
        </p:txBody>
      </p:sp>
    </p:spTree>
    <p:extLst>
      <p:ext uri="{BB962C8B-B14F-4D97-AF65-F5344CB8AC3E}">
        <p14:creationId xmlns:p14="http://schemas.microsoft.com/office/powerpoint/2010/main" val="3745008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FC919B-9662-1EC3-8171-A1FB4D3001EE}"/>
              </a:ext>
            </a:extLst>
          </p:cNvPr>
          <p:cNvPicPr>
            <a:picLocks noChangeAspect="1"/>
          </p:cNvPicPr>
          <p:nvPr/>
        </p:nvPicPr>
        <p:blipFill>
          <a:blip r:embed="rId2"/>
          <a:stretch>
            <a:fillRect/>
          </a:stretch>
        </p:blipFill>
        <p:spPr>
          <a:xfrm>
            <a:off x="4738258" y="949545"/>
            <a:ext cx="7247419" cy="5406804"/>
          </a:xfrm>
          <a:prstGeom prst="rect">
            <a:avLst/>
          </a:prstGeom>
        </p:spPr>
      </p:pic>
      <p:sp>
        <p:nvSpPr>
          <p:cNvPr id="2" name="Title 1">
            <a:extLst>
              <a:ext uri="{FF2B5EF4-FFF2-40B4-BE49-F238E27FC236}">
                <a16:creationId xmlns:a16="http://schemas.microsoft.com/office/drawing/2014/main" id="{E24A93B4-DDCA-4F67-32CA-6BE9BC5B12AA}"/>
              </a:ext>
            </a:extLst>
          </p:cNvPr>
          <p:cNvSpPr>
            <a:spLocks noGrp="1"/>
          </p:cNvSpPr>
          <p:nvPr>
            <p:ph type="title"/>
          </p:nvPr>
        </p:nvSpPr>
        <p:spPr/>
        <p:txBody>
          <a:bodyPr/>
          <a:lstStyle/>
          <a:p>
            <a:r>
              <a:rPr lang="en-DE" dirty="0"/>
              <a:t>Leading muon energy fraction</a:t>
            </a:r>
          </a:p>
        </p:txBody>
      </p:sp>
      <p:sp>
        <p:nvSpPr>
          <p:cNvPr id="3" name="Content Placeholder 2">
            <a:extLst>
              <a:ext uri="{FF2B5EF4-FFF2-40B4-BE49-F238E27FC236}">
                <a16:creationId xmlns:a16="http://schemas.microsoft.com/office/drawing/2014/main" id="{96D32BCF-BF40-9C92-D525-FB9E5AC8FDA4}"/>
              </a:ext>
            </a:extLst>
          </p:cNvPr>
          <p:cNvSpPr>
            <a:spLocks noGrp="1"/>
          </p:cNvSpPr>
          <p:nvPr>
            <p:ph idx="1"/>
          </p:nvPr>
        </p:nvSpPr>
        <p:spPr>
          <a:xfrm>
            <a:off x="540443" y="1825624"/>
            <a:ext cx="4233458" cy="4530725"/>
          </a:xfrm>
        </p:spPr>
        <p:txBody>
          <a:bodyPr anchor="ctr">
            <a:normAutofit/>
          </a:bodyPr>
          <a:lstStyle/>
          <a:p>
            <a:pPr>
              <a:buFont typeface="Wingdings" pitchFamily="2" charset="2"/>
              <a:buChar char="Ø"/>
            </a:pPr>
            <a:r>
              <a:rPr lang="en-DE" sz="1800" dirty="0">
                <a:solidFill>
                  <a:schemeClr val="accent6"/>
                </a:solidFill>
              </a:rPr>
              <a:t>Prompt dominates for energies &gt; 1 PeV</a:t>
            </a:r>
          </a:p>
          <a:p>
            <a:pPr>
              <a:buFont typeface="Wingdings" pitchFamily="2" charset="2"/>
              <a:buChar char="Ø"/>
            </a:pPr>
            <a:r>
              <a:rPr lang="en-DE" sz="1800" dirty="0">
                <a:solidFill>
                  <a:schemeClr val="accent6"/>
                </a:solidFill>
              </a:rPr>
              <a:t>Leading energy sweet spot: 0.1 – 0.9  </a:t>
            </a:r>
          </a:p>
        </p:txBody>
      </p:sp>
      <p:sp>
        <p:nvSpPr>
          <p:cNvPr id="4" name="Date Placeholder 3">
            <a:extLst>
              <a:ext uri="{FF2B5EF4-FFF2-40B4-BE49-F238E27FC236}">
                <a16:creationId xmlns:a16="http://schemas.microsoft.com/office/drawing/2014/main" id="{C315B6BC-FF8B-F073-4FA1-75B3851526F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DE0D164-D5DD-3528-A353-BA51A85D148D}"/>
              </a:ext>
            </a:extLst>
          </p:cNvPr>
          <p:cNvSpPr>
            <a:spLocks noGrp="1"/>
          </p:cNvSpPr>
          <p:nvPr>
            <p:ph type="sldNum" sz="quarter" idx="12"/>
          </p:nvPr>
        </p:nvSpPr>
        <p:spPr/>
        <p:txBody>
          <a:bodyPr/>
          <a:lstStyle/>
          <a:p>
            <a:fld id="{CD8304E6-5469-594D-85BC-E468E92D2243}" type="slidenum">
              <a:rPr lang="en-US" smtClean="0"/>
              <a:t>51</a:t>
            </a:fld>
            <a:endParaRPr lang="en-US"/>
          </a:p>
        </p:txBody>
      </p:sp>
      <p:sp>
        <p:nvSpPr>
          <p:cNvPr id="19" name="TextBox 18">
            <a:extLst>
              <a:ext uri="{FF2B5EF4-FFF2-40B4-BE49-F238E27FC236}">
                <a16:creationId xmlns:a16="http://schemas.microsoft.com/office/drawing/2014/main" id="{A571BEF6-73A6-FA02-8552-0E7BCC3C6D32}"/>
              </a:ext>
            </a:extLst>
          </p:cNvPr>
          <p:cNvSpPr txBox="1"/>
          <p:nvPr/>
        </p:nvSpPr>
        <p:spPr>
          <a:xfrm>
            <a:off x="8989254" y="1107440"/>
            <a:ext cx="1368965" cy="461665"/>
          </a:xfrm>
          <a:prstGeom prst="rect">
            <a:avLst/>
          </a:prstGeom>
          <a:noFill/>
        </p:spPr>
        <p:txBody>
          <a:bodyPr wrap="none" rtlCol="0">
            <a:spAutoFit/>
          </a:bodyPr>
          <a:lstStyle/>
          <a:p>
            <a:r>
              <a:rPr lang="en-GB" sz="1200" dirty="0"/>
              <a:t>Solid: conventional</a:t>
            </a:r>
          </a:p>
          <a:p>
            <a:r>
              <a:rPr lang="en-GB" sz="1200" dirty="0"/>
              <a:t>Dashed: prompt</a:t>
            </a:r>
            <a:endParaRPr lang="en-DE" sz="1200" dirty="0"/>
          </a:p>
        </p:txBody>
      </p:sp>
      <p:sp>
        <p:nvSpPr>
          <p:cNvPr id="20" name="Oval 19">
            <a:extLst>
              <a:ext uri="{FF2B5EF4-FFF2-40B4-BE49-F238E27FC236}">
                <a16:creationId xmlns:a16="http://schemas.microsoft.com/office/drawing/2014/main" id="{39BF1CF6-0D62-1022-E287-A56F4C17F4CA}"/>
              </a:ext>
            </a:extLst>
          </p:cNvPr>
          <p:cNvSpPr/>
          <p:nvPr/>
        </p:nvSpPr>
        <p:spPr>
          <a:xfrm rot="20506158">
            <a:off x="5935379" y="1661254"/>
            <a:ext cx="6002755" cy="1074233"/>
          </a:xfrm>
          <a:prstGeom prst="ellipse">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5AED9EC5-A3F5-DAA9-68D1-670179AE0948}"/>
              </a:ext>
            </a:extLst>
          </p:cNvPr>
          <p:cNvSpPr/>
          <p:nvPr/>
        </p:nvSpPr>
        <p:spPr>
          <a:xfrm rot="21104937">
            <a:off x="6875844" y="3221787"/>
            <a:ext cx="3984073" cy="1051652"/>
          </a:xfrm>
          <a:prstGeom prst="ellipse">
            <a:avLst/>
          </a:prstGeom>
          <a:no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50591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E8C3-05A1-ACDC-A19F-CAE0FF3937F2}"/>
              </a:ext>
            </a:extLst>
          </p:cNvPr>
          <p:cNvSpPr>
            <a:spLocks noGrp="1"/>
          </p:cNvSpPr>
          <p:nvPr>
            <p:ph type="title"/>
          </p:nvPr>
        </p:nvSpPr>
        <p:spPr/>
        <p:txBody>
          <a:bodyPr/>
          <a:lstStyle/>
          <a:p>
            <a:r>
              <a:rPr lang="en-DE" dirty="0"/>
              <a:t>Leading muon contribution</a:t>
            </a:r>
          </a:p>
        </p:txBody>
      </p:sp>
      <p:sp>
        <p:nvSpPr>
          <p:cNvPr id="4" name="Slide Number Placeholder 3">
            <a:extLst>
              <a:ext uri="{FF2B5EF4-FFF2-40B4-BE49-F238E27FC236}">
                <a16:creationId xmlns:a16="http://schemas.microsoft.com/office/drawing/2014/main" id="{972C638F-29F0-BA35-224E-9D857389212F}"/>
              </a:ext>
            </a:extLst>
          </p:cNvPr>
          <p:cNvSpPr>
            <a:spLocks noGrp="1"/>
          </p:cNvSpPr>
          <p:nvPr>
            <p:ph type="sldNum" sz="quarter" idx="12"/>
          </p:nvPr>
        </p:nvSpPr>
        <p:spPr/>
        <p:txBody>
          <a:bodyPr/>
          <a:lstStyle/>
          <a:p>
            <a:fld id="{5AE0D498-42EE-5F49-9FFD-85B9B54DD666}" type="slidenum">
              <a:rPr lang="en-DE" smtClean="0"/>
              <a:t>52</a:t>
            </a:fld>
            <a:endParaRPr lang="en-DE"/>
          </a:p>
        </p:txBody>
      </p:sp>
      <p:pic>
        <p:nvPicPr>
          <p:cNvPr id="8" name="Picture 7" descr="A graph with red lines and black dots&#10;&#10;Description automatically generated">
            <a:extLst>
              <a:ext uri="{FF2B5EF4-FFF2-40B4-BE49-F238E27FC236}">
                <a16:creationId xmlns:a16="http://schemas.microsoft.com/office/drawing/2014/main" id="{A3A1A0F4-7497-5850-FC07-395632148395}"/>
              </a:ext>
            </a:extLst>
          </p:cNvPr>
          <p:cNvPicPr>
            <a:picLocks noChangeAspect="1"/>
          </p:cNvPicPr>
          <p:nvPr/>
        </p:nvPicPr>
        <p:blipFill>
          <a:blip r:embed="rId2"/>
          <a:stretch>
            <a:fillRect/>
          </a:stretch>
        </p:blipFill>
        <p:spPr>
          <a:xfrm>
            <a:off x="397522" y="1181396"/>
            <a:ext cx="3342627" cy="2887133"/>
          </a:xfrm>
          <a:prstGeom prst="rect">
            <a:avLst/>
          </a:prstGeom>
        </p:spPr>
      </p:pic>
      <p:sp>
        <p:nvSpPr>
          <p:cNvPr id="9" name="TextBox 8">
            <a:extLst>
              <a:ext uri="{FF2B5EF4-FFF2-40B4-BE49-F238E27FC236}">
                <a16:creationId xmlns:a16="http://schemas.microsoft.com/office/drawing/2014/main" id="{CDFFBED2-F304-EA20-1346-C6B54152E4BA}"/>
              </a:ext>
            </a:extLst>
          </p:cNvPr>
          <p:cNvSpPr txBox="1"/>
          <p:nvPr/>
        </p:nvSpPr>
        <p:spPr>
          <a:xfrm>
            <a:off x="250085" y="4288688"/>
            <a:ext cx="4222053" cy="2031325"/>
          </a:xfrm>
          <a:prstGeom prst="rect">
            <a:avLst/>
          </a:prstGeom>
          <a:noFill/>
        </p:spPr>
        <p:txBody>
          <a:bodyPr wrap="none" rtlCol="0">
            <a:spAutoFit/>
          </a:bodyPr>
          <a:lstStyle/>
          <a:p>
            <a:pPr marL="171450" indent="-171450">
              <a:buFont typeface="Arial" panose="020B0604020202020204" pitchFamily="34" charset="0"/>
              <a:buChar char="•"/>
            </a:pPr>
            <a:r>
              <a:rPr lang="en-DE" sz="1400" dirty="0"/>
              <a:t>Muons with energies between 100 TeV and 50 PeV </a:t>
            </a:r>
            <a:br>
              <a:rPr lang="en-DE" sz="1400" dirty="0"/>
            </a:br>
            <a:r>
              <a:rPr lang="en-DE" sz="1400" dirty="0"/>
              <a:t>dominate the bundle by more than 90%</a:t>
            </a:r>
          </a:p>
          <a:p>
            <a:pPr marL="171450" indent="-171450">
              <a:buFont typeface="Arial" panose="020B0604020202020204" pitchFamily="34" charset="0"/>
              <a:buChar char="•"/>
            </a:pPr>
            <a:r>
              <a:rPr lang="en-DE" sz="1400" dirty="0"/>
              <a:t>In average conventional muons are more dominant </a:t>
            </a:r>
            <a:br>
              <a:rPr lang="en-DE" sz="1400" dirty="0"/>
            </a:br>
            <a:r>
              <a:rPr lang="en-DE" sz="1400" dirty="0"/>
              <a:t>than prompt</a:t>
            </a:r>
          </a:p>
          <a:p>
            <a:pPr marL="171450" indent="-171450">
              <a:buFont typeface="Arial" panose="020B0604020202020204" pitchFamily="34" charset="0"/>
              <a:buChar char="•"/>
            </a:pPr>
            <a:r>
              <a:rPr lang="en-DE" sz="1400" dirty="0"/>
              <a:t>But: at high energies, there are more prompt than </a:t>
            </a:r>
            <a:br>
              <a:rPr lang="en-DE" sz="1400" dirty="0"/>
            </a:br>
            <a:r>
              <a:rPr lang="en-DE" sz="1400" dirty="0"/>
              <a:t>conventional events</a:t>
            </a:r>
          </a:p>
          <a:p>
            <a:endParaRPr lang="en-DE" sz="1400" dirty="0"/>
          </a:p>
          <a:p>
            <a:pPr marL="285750" indent="-285750">
              <a:buFont typeface="Wingdings" pitchFamily="2" charset="2"/>
              <a:buChar char="Ø"/>
            </a:pPr>
            <a:r>
              <a:rPr lang="en-GB" sz="1400" dirty="0">
                <a:solidFill>
                  <a:schemeClr val="accent6"/>
                </a:solidFill>
              </a:rPr>
              <a:t>H</a:t>
            </a:r>
            <a:r>
              <a:rPr lang="en-DE" sz="1400" dirty="0">
                <a:solidFill>
                  <a:schemeClr val="accent6"/>
                </a:solidFill>
              </a:rPr>
              <a:t>igh leading energy fraction does not lead to more </a:t>
            </a:r>
            <a:br>
              <a:rPr lang="en-DE" sz="1400" dirty="0">
                <a:solidFill>
                  <a:schemeClr val="accent6"/>
                </a:solidFill>
              </a:rPr>
            </a:br>
            <a:r>
              <a:rPr lang="en-DE" sz="1400" dirty="0">
                <a:solidFill>
                  <a:schemeClr val="accent6"/>
                </a:solidFill>
              </a:rPr>
              <a:t>sensitivity to detect prompt</a:t>
            </a:r>
          </a:p>
        </p:txBody>
      </p:sp>
      <p:sp>
        <p:nvSpPr>
          <p:cNvPr id="5" name="TextBox 4">
            <a:extLst>
              <a:ext uri="{FF2B5EF4-FFF2-40B4-BE49-F238E27FC236}">
                <a16:creationId xmlns:a16="http://schemas.microsoft.com/office/drawing/2014/main" id="{59E1D178-09A7-9A6E-00B1-9CD37A18F889}"/>
              </a:ext>
            </a:extLst>
          </p:cNvPr>
          <p:cNvSpPr txBox="1"/>
          <p:nvPr/>
        </p:nvSpPr>
        <p:spPr>
          <a:xfrm>
            <a:off x="2155919" y="1056379"/>
            <a:ext cx="2423886" cy="276999"/>
          </a:xfrm>
          <a:prstGeom prst="rect">
            <a:avLst/>
          </a:prstGeom>
          <a:noFill/>
        </p:spPr>
        <p:txBody>
          <a:bodyPr wrap="square" rtlCol="0">
            <a:spAutoFit/>
          </a:bodyPr>
          <a:lstStyle/>
          <a:p>
            <a:r>
              <a:rPr lang="en-DE" sz="1200" dirty="0"/>
              <a:t>Patrick Berghaus</a:t>
            </a:r>
          </a:p>
        </p:txBody>
      </p:sp>
      <p:sp>
        <p:nvSpPr>
          <p:cNvPr id="7" name="Date Placeholder 6">
            <a:extLst>
              <a:ext uri="{FF2B5EF4-FFF2-40B4-BE49-F238E27FC236}">
                <a16:creationId xmlns:a16="http://schemas.microsoft.com/office/drawing/2014/main" id="{CD26F518-B365-E04B-F264-44A2BF8F39D8}"/>
              </a:ext>
            </a:extLst>
          </p:cNvPr>
          <p:cNvSpPr>
            <a:spLocks noGrp="1"/>
          </p:cNvSpPr>
          <p:nvPr>
            <p:ph type="dt" sz="half" idx="10"/>
          </p:nvPr>
        </p:nvSpPr>
        <p:spPr/>
        <p:txBody>
          <a:bodyPr/>
          <a:lstStyle/>
          <a:p>
            <a:r>
              <a:rPr lang="de-DE"/>
              <a:t>pascal.gutjahr@tu-dortmund.de</a:t>
            </a:r>
            <a:endParaRPr lang="en-US"/>
          </a:p>
        </p:txBody>
      </p:sp>
      <p:pic>
        <p:nvPicPr>
          <p:cNvPr id="11" name="Picture 10">
            <a:extLst>
              <a:ext uri="{FF2B5EF4-FFF2-40B4-BE49-F238E27FC236}">
                <a16:creationId xmlns:a16="http://schemas.microsoft.com/office/drawing/2014/main" id="{3AEB8AF5-8043-4F1D-2AC3-F2F6BA166411}"/>
              </a:ext>
            </a:extLst>
          </p:cNvPr>
          <p:cNvPicPr>
            <a:picLocks noChangeAspect="1"/>
          </p:cNvPicPr>
          <p:nvPr/>
        </p:nvPicPr>
        <p:blipFill>
          <a:blip r:embed="rId3"/>
          <a:stretch>
            <a:fillRect/>
          </a:stretch>
        </p:blipFill>
        <p:spPr>
          <a:xfrm>
            <a:off x="4603251" y="1158501"/>
            <a:ext cx="7033390" cy="5069522"/>
          </a:xfrm>
          <a:prstGeom prst="rect">
            <a:avLst/>
          </a:prstGeom>
        </p:spPr>
      </p:pic>
    </p:spTree>
    <p:extLst>
      <p:ext uri="{BB962C8B-B14F-4D97-AF65-F5344CB8AC3E}">
        <p14:creationId xmlns:p14="http://schemas.microsoft.com/office/powerpoint/2010/main" val="4119613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05BD-EB75-21EB-C5D0-2396F312D835}"/>
              </a:ext>
            </a:extLst>
          </p:cNvPr>
          <p:cNvSpPr>
            <a:spLocks noGrp="1"/>
          </p:cNvSpPr>
          <p:nvPr>
            <p:ph type="title"/>
          </p:nvPr>
        </p:nvSpPr>
        <p:spPr/>
        <p:txBody>
          <a:bodyPr/>
          <a:lstStyle/>
          <a:p>
            <a:r>
              <a:rPr lang="en-DE" dirty="0"/>
              <a:t>Muon puzzle and hadronic uncertainties</a:t>
            </a:r>
          </a:p>
        </p:txBody>
      </p:sp>
      <p:sp>
        <p:nvSpPr>
          <p:cNvPr id="4" name="Date Placeholder 3">
            <a:extLst>
              <a:ext uri="{FF2B5EF4-FFF2-40B4-BE49-F238E27FC236}">
                <a16:creationId xmlns:a16="http://schemas.microsoft.com/office/drawing/2014/main" id="{E6B2BAB3-E4C4-7F1B-44CF-22B401E6B84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4C53146-BE59-19FD-933B-DD7F2D6B130D}"/>
              </a:ext>
            </a:extLst>
          </p:cNvPr>
          <p:cNvSpPr>
            <a:spLocks noGrp="1"/>
          </p:cNvSpPr>
          <p:nvPr>
            <p:ph type="sldNum" sz="quarter" idx="12"/>
          </p:nvPr>
        </p:nvSpPr>
        <p:spPr/>
        <p:txBody>
          <a:bodyPr/>
          <a:lstStyle/>
          <a:p>
            <a:fld id="{CD8304E6-5469-594D-85BC-E468E92D2243}" type="slidenum">
              <a:rPr lang="en-US" smtClean="0"/>
              <a:t>53</a:t>
            </a:fld>
            <a:endParaRPr lang="en-US"/>
          </a:p>
        </p:txBody>
      </p:sp>
      <p:pic>
        <p:nvPicPr>
          <p:cNvPr id="6" name="Picture 2" descr="Logo Cosmic Interacting Matters">
            <a:extLst>
              <a:ext uri="{FF2B5EF4-FFF2-40B4-BE49-F238E27FC236}">
                <a16:creationId xmlns:a16="http://schemas.microsoft.com/office/drawing/2014/main" id="{97F3759A-34F8-382A-C286-37F92053E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99359D4-416D-8EB6-167F-B4D11A207100}"/>
              </a:ext>
            </a:extLst>
          </p:cNvPr>
          <p:cNvPicPr>
            <a:picLocks noChangeAspect="1"/>
          </p:cNvPicPr>
          <p:nvPr/>
        </p:nvPicPr>
        <p:blipFill>
          <a:blip r:embed="rId3"/>
          <a:stretch>
            <a:fillRect/>
          </a:stretch>
        </p:blipFill>
        <p:spPr>
          <a:xfrm>
            <a:off x="224119" y="2153948"/>
            <a:ext cx="6979762" cy="2742678"/>
          </a:xfrm>
          <a:prstGeom prst="rect">
            <a:avLst/>
          </a:prstGeom>
        </p:spPr>
      </p:pic>
      <p:sp>
        <p:nvSpPr>
          <p:cNvPr id="8" name="TextBox 7">
            <a:extLst>
              <a:ext uri="{FF2B5EF4-FFF2-40B4-BE49-F238E27FC236}">
                <a16:creationId xmlns:a16="http://schemas.microsoft.com/office/drawing/2014/main" id="{7238778F-05F6-8BF1-FD4F-D709AA3A9311}"/>
              </a:ext>
            </a:extLst>
          </p:cNvPr>
          <p:cNvSpPr txBox="1"/>
          <p:nvPr/>
        </p:nvSpPr>
        <p:spPr>
          <a:xfrm>
            <a:off x="135172" y="1499710"/>
            <a:ext cx="1818939" cy="461665"/>
          </a:xfrm>
          <a:prstGeom prst="rect">
            <a:avLst/>
          </a:prstGeom>
          <a:noFill/>
        </p:spPr>
        <p:txBody>
          <a:bodyPr wrap="square" rtlCol="0">
            <a:spAutoFit/>
          </a:bodyPr>
          <a:lstStyle/>
          <a:p>
            <a:r>
              <a:rPr lang="en-DE" sz="1200" dirty="0">
                <a:solidFill>
                  <a:schemeClr val="accent3"/>
                </a:solidFill>
              </a:rPr>
              <a:t>Expected z</a:t>
            </a:r>
          </a:p>
          <a:p>
            <a:r>
              <a:rPr lang="en-DE" sz="1200" dirty="0">
                <a:solidFill>
                  <a:schemeClr val="accent3"/>
                </a:solidFill>
              </a:rPr>
              <a:t>(“muon number”)</a:t>
            </a:r>
          </a:p>
        </p:txBody>
      </p:sp>
      <p:cxnSp>
        <p:nvCxnSpPr>
          <p:cNvPr id="9" name="Straight Arrow Connector 8">
            <a:extLst>
              <a:ext uri="{FF2B5EF4-FFF2-40B4-BE49-F238E27FC236}">
                <a16:creationId xmlns:a16="http://schemas.microsoft.com/office/drawing/2014/main" id="{94A2AA27-1D7D-DFB3-914B-278A401297F4}"/>
              </a:ext>
            </a:extLst>
          </p:cNvPr>
          <p:cNvCxnSpPr>
            <a:cxnSpLocks/>
          </p:cNvCxnSpPr>
          <p:nvPr/>
        </p:nvCxnSpPr>
        <p:spPr>
          <a:xfrm>
            <a:off x="365760" y="2027583"/>
            <a:ext cx="0" cy="8587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1F7713-CBAE-42D6-BA8B-6C9ABC8D740A}"/>
              </a:ext>
            </a:extLst>
          </p:cNvPr>
          <p:cNvSpPr txBox="1"/>
          <p:nvPr/>
        </p:nvSpPr>
        <p:spPr>
          <a:xfrm>
            <a:off x="1537821" y="2508636"/>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sp>
        <p:nvSpPr>
          <p:cNvPr id="20" name="TextBox 19">
            <a:extLst>
              <a:ext uri="{FF2B5EF4-FFF2-40B4-BE49-F238E27FC236}">
                <a16:creationId xmlns:a16="http://schemas.microsoft.com/office/drawing/2014/main" id="{BFB6212A-0CDB-B707-A7AF-B6B232EC1788}"/>
              </a:ext>
            </a:extLst>
          </p:cNvPr>
          <p:cNvSpPr txBox="1"/>
          <p:nvPr/>
        </p:nvSpPr>
        <p:spPr>
          <a:xfrm>
            <a:off x="264113" y="5316974"/>
            <a:ext cx="663457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More muons measured than simulated for E &gt; 40 PeV ~ cms 8 TeV</a:t>
            </a:r>
          </a:p>
        </p:txBody>
      </p:sp>
      <p:pic>
        <p:nvPicPr>
          <p:cNvPr id="22" name="Picture 21">
            <a:extLst>
              <a:ext uri="{FF2B5EF4-FFF2-40B4-BE49-F238E27FC236}">
                <a16:creationId xmlns:a16="http://schemas.microsoft.com/office/drawing/2014/main" id="{C2A3B575-7BFC-67E1-1EBA-C28BCCDA2774}"/>
              </a:ext>
            </a:extLst>
          </p:cNvPr>
          <p:cNvPicPr>
            <a:picLocks noChangeAspect="1"/>
          </p:cNvPicPr>
          <p:nvPr/>
        </p:nvPicPr>
        <p:blipFill>
          <a:blip r:embed="rId4"/>
          <a:stretch>
            <a:fillRect/>
          </a:stretch>
        </p:blipFill>
        <p:spPr>
          <a:xfrm>
            <a:off x="2181922" y="1409505"/>
            <a:ext cx="2406532" cy="669232"/>
          </a:xfrm>
          <a:prstGeom prst="rect">
            <a:avLst/>
          </a:prstGeom>
        </p:spPr>
      </p:pic>
      <p:sp>
        <p:nvSpPr>
          <p:cNvPr id="23" name="TextBox 22">
            <a:extLst>
              <a:ext uri="{FF2B5EF4-FFF2-40B4-BE49-F238E27FC236}">
                <a16:creationId xmlns:a16="http://schemas.microsoft.com/office/drawing/2014/main" id="{DA6E0FC5-00AF-B98D-3992-D43051F7790C}"/>
              </a:ext>
            </a:extLst>
          </p:cNvPr>
          <p:cNvSpPr txBox="1"/>
          <p:nvPr/>
        </p:nvSpPr>
        <p:spPr>
          <a:xfrm>
            <a:off x="1007054" y="1079361"/>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24" name="Straight Arrow Connector 23">
            <a:extLst>
              <a:ext uri="{FF2B5EF4-FFF2-40B4-BE49-F238E27FC236}">
                <a16:creationId xmlns:a16="http://schemas.microsoft.com/office/drawing/2014/main" id="{B83510B7-599F-B1AC-66EF-7BF583A9AB09}"/>
              </a:ext>
            </a:extLst>
          </p:cNvPr>
          <p:cNvCxnSpPr>
            <a:stCxn id="23" idx="2"/>
            <a:endCxn id="22" idx="1"/>
          </p:cNvCxnSpPr>
          <p:nvPr/>
        </p:nvCxnSpPr>
        <p:spPr>
          <a:xfrm>
            <a:off x="1954111" y="1356360"/>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DEC8254-A267-5288-442A-9A60AF268F65}"/>
              </a:ext>
            </a:extLst>
          </p:cNvPr>
          <p:cNvSpPr/>
          <p:nvPr/>
        </p:nvSpPr>
        <p:spPr>
          <a:xfrm rot="20689624">
            <a:off x="1342504" y="2761289"/>
            <a:ext cx="2225155"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C0F67372-DA34-5DE9-3FA9-2CED96E85C07}"/>
              </a:ext>
            </a:extLst>
          </p:cNvPr>
          <p:cNvSpPr/>
          <p:nvPr/>
        </p:nvSpPr>
        <p:spPr>
          <a:xfrm rot="20689624">
            <a:off x="5198529" y="2796170"/>
            <a:ext cx="1958603"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Arrow Connector 27">
            <a:extLst>
              <a:ext uri="{FF2B5EF4-FFF2-40B4-BE49-F238E27FC236}">
                <a16:creationId xmlns:a16="http://schemas.microsoft.com/office/drawing/2014/main" id="{76AFFC8F-FA03-352D-3181-990ED4F72AC7}"/>
              </a:ext>
            </a:extLst>
          </p:cNvPr>
          <p:cNvCxnSpPr>
            <a:cxnSpLocks/>
            <a:stCxn id="20" idx="0"/>
          </p:cNvCxnSpPr>
          <p:nvPr/>
        </p:nvCxnSpPr>
        <p:spPr>
          <a:xfrm flipH="1" flipV="1">
            <a:off x="2209800" y="3915745"/>
            <a:ext cx="1371600" cy="1401229"/>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BB7E8E-C3E1-4664-4985-6D8BF873DFEF}"/>
              </a:ext>
            </a:extLst>
          </p:cNvPr>
          <p:cNvCxnSpPr>
            <a:cxnSpLocks/>
            <a:stCxn id="20" idx="0"/>
          </p:cNvCxnSpPr>
          <p:nvPr/>
        </p:nvCxnSpPr>
        <p:spPr>
          <a:xfrm flipV="1">
            <a:off x="3581400" y="3861818"/>
            <a:ext cx="1985681" cy="145515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graph of energy and energy&#10;&#10;Description automatically generated">
            <a:extLst>
              <a:ext uri="{FF2B5EF4-FFF2-40B4-BE49-F238E27FC236}">
                <a16:creationId xmlns:a16="http://schemas.microsoft.com/office/drawing/2014/main" id="{8573CD86-40F1-DA0D-33A4-C24FD9A080FD}"/>
              </a:ext>
            </a:extLst>
          </p:cNvPr>
          <p:cNvPicPr>
            <a:picLocks noChangeAspect="1"/>
          </p:cNvPicPr>
          <p:nvPr/>
        </p:nvPicPr>
        <p:blipFill>
          <a:blip r:embed="rId5"/>
          <a:stretch>
            <a:fillRect/>
          </a:stretch>
        </p:blipFill>
        <p:spPr>
          <a:xfrm>
            <a:off x="7630057" y="475410"/>
            <a:ext cx="3802804" cy="2681283"/>
          </a:xfrm>
          <a:prstGeom prst="rect">
            <a:avLst/>
          </a:prstGeom>
        </p:spPr>
      </p:pic>
      <p:sp>
        <p:nvSpPr>
          <p:cNvPr id="35" name="TextBox 34">
            <a:extLst>
              <a:ext uri="{FF2B5EF4-FFF2-40B4-BE49-F238E27FC236}">
                <a16:creationId xmlns:a16="http://schemas.microsoft.com/office/drawing/2014/main" id="{3AFE3881-83F6-27BC-29EC-72A7C81619A8}"/>
              </a:ext>
            </a:extLst>
          </p:cNvPr>
          <p:cNvSpPr txBox="1"/>
          <p:nvPr/>
        </p:nvSpPr>
        <p:spPr>
          <a:xfrm>
            <a:off x="8106066" y="2624598"/>
            <a:ext cx="620683" cy="215444"/>
          </a:xfrm>
          <a:prstGeom prst="rect">
            <a:avLst/>
          </a:prstGeom>
          <a:noFill/>
        </p:spPr>
        <p:txBody>
          <a:bodyPr wrap="none" rtlCol="0">
            <a:spAutoFit/>
          </a:bodyPr>
          <a:lstStyle/>
          <a:p>
            <a:r>
              <a:rPr lang="en-GB" sz="800" dirty="0">
                <a:solidFill>
                  <a:schemeClr val="accent3"/>
                </a:solidFill>
              </a:rPr>
              <a:t>1208.1520</a:t>
            </a:r>
            <a:endParaRPr lang="en-DE" sz="800" dirty="0">
              <a:solidFill>
                <a:schemeClr val="accent3"/>
              </a:solidFill>
            </a:endParaRPr>
          </a:p>
        </p:txBody>
      </p:sp>
      <p:sp>
        <p:nvSpPr>
          <p:cNvPr id="37" name="TextBox 36">
            <a:extLst>
              <a:ext uri="{FF2B5EF4-FFF2-40B4-BE49-F238E27FC236}">
                <a16:creationId xmlns:a16="http://schemas.microsoft.com/office/drawing/2014/main" id="{D624D828-5285-9A86-F5ED-0C76559E87A0}"/>
              </a:ext>
            </a:extLst>
          </p:cNvPr>
          <p:cNvSpPr txBox="1"/>
          <p:nvPr/>
        </p:nvSpPr>
        <p:spPr>
          <a:xfrm>
            <a:off x="7699173" y="3356355"/>
            <a:ext cx="300069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Uncertainties at E &gt; 10 PeV</a:t>
            </a:r>
          </a:p>
        </p:txBody>
      </p:sp>
      <p:sp>
        <p:nvSpPr>
          <p:cNvPr id="38" name="Oval 37">
            <a:extLst>
              <a:ext uri="{FF2B5EF4-FFF2-40B4-BE49-F238E27FC236}">
                <a16:creationId xmlns:a16="http://schemas.microsoft.com/office/drawing/2014/main" id="{917B2A89-1409-CC17-1EDC-B564FFC1D9D6}"/>
              </a:ext>
            </a:extLst>
          </p:cNvPr>
          <p:cNvSpPr/>
          <p:nvPr/>
        </p:nvSpPr>
        <p:spPr>
          <a:xfrm rot="20689624">
            <a:off x="9499428" y="1202338"/>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1" name="Straight Arrow Connector 40">
            <a:extLst>
              <a:ext uri="{FF2B5EF4-FFF2-40B4-BE49-F238E27FC236}">
                <a16:creationId xmlns:a16="http://schemas.microsoft.com/office/drawing/2014/main" id="{C0DCF01A-F199-9D98-2FD4-EC0FC82C90E7}"/>
              </a:ext>
            </a:extLst>
          </p:cNvPr>
          <p:cNvCxnSpPr>
            <a:cxnSpLocks/>
            <a:stCxn id="37" idx="0"/>
          </p:cNvCxnSpPr>
          <p:nvPr/>
        </p:nvCxnSpPr>
        <p:spPr>
          <a:xfrm flipV="1">
            <a:off x="9199520" y="2256167"/>
            <a:ext cx="672431" cy="1100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of a number of people&#10;&#10;Description automatically generated with medium confidence">
            <a:extLst>
              <a:ext uri="{FF2B5EF4-FFF2-40B4-BE49-F238E27FC236}">
                <a16:creationId xmlns:a16="http://schemas.microsoft.com/office/drawing/2014/main" id="{1BE14899-DED6-77A1-8566-A30188C1C074}"/>
              </a:ext>
            </a:extLst>
          </p:cNvPr>
          <p:cNvPicPr>
            <a:picLocks noChangeAspect="1"/>
          </p:cNvPicPr>
          <p:nvPr/>
        </p:nvPicPr>
        <p:blipFill>
          <a:blip r:embed="rId6"/>
          <a:stretch>
            <a:fillRect/>
          </a:stretch>
        </p:blipFill>
        <p:spPr>
          <a:xfrm>
            <a:off x="7630057" y="3930010"/>
            <a:ext cx="3802804" cy="2453421"/>
          </a:xfrm>
          <a:prstGeom prst="rect">
            <a:avLst/>
          </a:prstGeom>
        </p:spPr>
      </p:pic>
      <p:cxnSp>
        <p:nvCxnSpPr>
          <p:cNvPr id="13" name="Straight Arrow Connector 12">
            <a:extLst>
              <a:ext uri="{FF2B5EF4-FFF2-40B4-BE49-F238E27FC236}">
                <a16:creationId xmlns:a16="http://schemas.microsoft.com/office/drawing/2014/main" id="{6BFE2571-FC42-559D-C10A-965C36748305}"/>
              </a:ext>
            </a:extLst>
          </p:cNvPr>
          <p:cNvCxnSpPr>
            <a:cxnSpLocks/>
            <a:stCxn id="37" idx="2"/>
          </p:cNvCxnSpPr>
          <p:nvPr/>
        </p:nvCxnSpPr>
        <p:spPr>
          <a:xfrm>
            <a:off x="9199520" y="3725687"/>
            <a:ext cx="672431" cy="96144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8EB9FFF-9EF4-485D-782D-53FB72CA3E8D}"/>
              </a:ext>
            </a:extLst>
          </p:cNvPr>
          <p:cNvSpPr/>
          <p:nvPr/>
        </p:nvSpPr>
        <p:spPr>
          <a:xfrm rot="20689624">
            <a:off x="9562620" y="4644347"/>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extBox 17">
            <a:extLst>
              <a:ext uri="{FF2B5EF4-FFF2-40B4-BE49-F238E27FC236}">
                <a16:creationId xmlns:a16="http://schemas.microsoft.com/office/drawing/2014/main" id="{10B6EDA0-5B9F-CB26-7C41-AC7369425AC4}"/>
              </a:ext>
            </a:extLst>
          </p:cNvPr>
          <p:cNvSpPr txBox="1"/>
          <p:nvPr/>
        </p:nvSpPr>
        <p:spPr>
          <a:xfrm>
            <a:off x="8046594" y="5888185"/>
            <a:ext cx="694421" cy="215444"/>
          </a:xfrm>
          <a:prstGeom prst="rect">
            <a:avLst/>
          </a:prstGeom>
          <a:noFill/>
        </p:spPr>
        <p:txBody>
          <a:bodyPr wrap="none" rtlCol="0">
            <a:spAutoFit/>
          </a:bodyPr>
          <a:lstStyle/>
          <a:p>
            <a:r>
              <a:rPr lang="en-GB" sz="800" dirty="0">
                <a:solidFill>
                  <a:schemeClr val="accent3"/>
                </a:solidFill>
              </a:rPr>
              <a:t>2006.05012 </a:t>
            </a:r>
            <a:endParaRPr lang="en-DE" sz="800" dirty="0">
              <a:solidFill>
                <a:schemeClr val="accent3"/>
              </a:solidFill>
            </a:endParaRPr>
          </a:p>
        </p:txBody>
      </p:sp>
      <p:sp>
        <p:nvSpPr>
          <p:cNvPr id="19" name="TextBox 18">
            <a:extLst>
              <a:ext uri="{FF2B5EF4-FFF2-40B4-BE49-F238E27FC236}">
                <a16:creationId xmlns:a16="http://schemas.microsoft.com/office/drawing/2014/main" id="{5F284371-8733-272D-58CD-2A13728FB5FD}"/>
              </a:ext>
            </a:extLst>
          </p:cNvPr>
          <p:cNvSpPr txBox="1"/>
          <p:nvPr/>
        </p:nvSpPr>
        <p:spPr>
          <a:xfrm>
            <a:off x="11353659" y="4917809"/>
            <a:ext cx="652743" cy="369332"/>
          </a:xfrm>
          <a:prstGeom prst="rect">
            <a:avLst/>
          </a:prstGeom>
          <a:noFill/>
        </p:spPr>
        <p:txBody>
          <a:bodyPr wrap="none" rtlCol="0">
            <a:spAutoFit/>
          </a:bodyPr>
          <a:lstStyle/>
          <a:p>
            <a:r>
              <a:rPr lang="en-DE" dirty="0"/>
              <a:t>2020</a:t>
            </a:r>
          </a:p>
        </p:txBody>
      </p:sp>
      <p:sp>
        <p:nvSpPr>
          <p:cNvPr id="21" name="TextBox 20">
            <a:extLst>
              <a:ext uri="{FF2B5EF4-FFF2-40B4-BE49-F238E27FC236}">
                <a16:creationId xmlns:a16="http://schemas.microsoft.com/office/drawing/2014/main" id="{39EB83D6-62E2-993C-3FEF-07A313735229}"/>
              </a:ext>
            </a:extLst>
          </p:cNvPr>
          <p:cNvSpPr txBox="1"/>
          <p:nvPr/>
        </p:nvSpPr>
        <p:spPr>
          <a:xfrm>
            <a:off x="11353659" y="1609350"/>
            <a:ext cx="652743" cy="369332"/>
          </a:xfrm>
          <a:prstGeom prst="rect">
            <a:avLst/>
          </a:prstGeom>
          <a:noFill/>
        </p:spPr>
        <p:txBody>
          <a:bodyPr wrap="none" rtlCol="0">
            <a:spAutoFit/>
          </a:bodyPr>
          <a:lstStyle/>
          <a:p>
            <a:r>
              <a:rPr lang="en-DE" dirty="0"/>
              <a:t>2012</a:t>
            </a:r>
          </a:p>
        </p:txBody>
      </p:sp>
    </p:spTree>
    <p:extLst>
      <p:ext uri="{BB962C8B-B14F-4D97-AF65-F5344CB8AC3E}">
        <p14:creationId xmlns:p14="http://schemas.microsoft.com/office/powerpoint/2010/main" val="20302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animBg="1"/>
      <p:bldP spid="15" grpId="0" animBg="1"/>
      <p:bldP spid="18" grpId="0"/>
      <p:bldP spid="19" grpId="0"/>
      <p:bldP spid="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8824-C427-8281-3F0C-2572612248EF}"/>
              </a:ext>
            </a:extLst>
          </p:cNvPr>
          <p:cNvSpPr>
            <a:spLocks noGrp="1"/>
          </p:cNvSpPr>
          <p:nvPr>
            <p:ph type="title"/>
          </p:nvPr>
        </p:nvSpPr>
        <p:spPr/>
        <p:txBody>
          <a:bodyPr/>
          <a:lstStyle/>
          <a:p>
            <a:r>
              <a:rPr lang="en-DE" dirty="0"/>
              <a:t>The Muon Puzzle</a:t>
            </a:r>
          </a:p>
        </p:txBody>
      </p:sp>
      <p:sp>
        <p:nvSpPr>
          <p:cNvPr id="4" name="Date Placeholder 3">
            <a:extLst>
              <a:ext uri="{FF2B5EF4-FFF2-40B4-BE49-F238E27FC236}">
                <a16:creationId xmlns:a16="http://schemas.microsoft.com/office/drawing/2014/main" id="{7A77026A-3F9E-7E7A-F7E3-9600A24BC358}"/>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B947EC9C-5FDA-EA57-8523-25CB01E36BF0}"/>
              </a:ext>
            </a:extLst>
          </p:cNvPr>
          <p:cNvSpPr>
            <a:spLocks noGrp="1"/>
          </p:cNvSpPr>
          <p:nvPr>
            <p:ph type="sldNum" sz="quarter" idx="12"/>
          </p:nvPr>
        </p:nvSpPr>
        <p:spPr/>
        <p:txBody>
          <a:bodyPr/>
          <a:lstStyle/>
          <a:p>
            <a:fld id="{5A8B807B-7ABD-FB40-A5A1-0E26020D3360}" type="slidenum">
              <a:rPr lang="en-DE" smtClean="0"/>
              <a:t>54</a:t>
            </a:fld>
            <a:endParaRPr lang="en-DE"/>
          </a:p>
        </p:txBody>
      </p:sp>
      <p:pic>
        <p:nvPicPr>
          <p:cNvPr id="6" name="Picture 5">
            <a:extLst>
              <a:ext uri="{FF2B5EF4-FFF2-40B4-BE49-F238E27FC236}">
                <a16:creationId xmlns:a16="http://schemas.microsoft.com/office/drawing/2014/main" id="{02E62034-4880-A521-0123-04906A5416C7}"/>
              </a:ext>
            </a:extLst>
          </p:cNvPr>
          <p:cNvPicPr>
            <a:picLocks noChangeAspect="1"/>
          </p:cNvPicPr>
          <p:nvPr/>
        </p:nvPicPr>
        <p:blipFill>
          <a:blip r:embed="rId2"/>
          <a:stretch>
            <a:fillRect/>
          </a:stretch>
        </p:blipFill>
        <p:spPr>
          <a:xfrm>
            <a:off x="838200" y="1555957"/>
            <a:ext cx="10354679" cy="4283140"/>
          </a:xfrm>
          <a:prstGeom prst="rect">
            <a:avLst/>
          </a:prstGeom>
        </p:spPr>
      </p:pic>
      <p:sp>
        <p:nvSpPr>
          <p:cNvPr id="8" name="TextBox 7">
            <a:extLst>
              <a:ext uri="{FF2B5EF4-FFF2-40B4-BE49-F238E27FC236}">
                <a16:creationId xmlns:a16="http://schemas.microsoft.com/office/drawing/2014/main" id="{FEF4C09F-D021-8C5E-DD4C-85B13425D38A}"/>
              </a:ext>
            </a:extLst>
          </p:cNvPr>
          <p:cNvSpPr txBox="1"/>
          <p:nvPr/>
        </p:nvSpPr>
        <p:spPr>
          <a:xfrm>
            <a:off x="8556171" y="5839097"/>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pic>
        <p:nvPicPr>
          <p:cNvPr id="9" name="Picture 8">
            <a:extLst>
              <a:ext uri="{FF2B5EF4-FFF2-40B4-BE49-F238E27FC236}">
                <a16:creationId xmlns:a16="http://schemas.microsoft.com/office/drawing/2014/main" id="{93DD3D7E-7236-6DDB-5543-EF81F4EFF02F}"/>
              </a:ext>
            </a:extLst>
          </p:cNvPr>
          <p:cNvPicPr>
            <a:picLocks noChangeAspect="1"/>
          </p:cNvPicPr>
          <p:nvPr/>
        </p:nvPicPr>
        <p:blipFill>
          <a:blip r:embed="rId3"/>
          <a:stretch>
            <a:fillRect/>
          </a:stretch>
        </p:blipFill>
        <p:spPr>
          <a:xfrm>
            <a:off x="5851371" y="556581"/>
            <a:ext cx="2406532" cy="669232"/>
          </a:xfrm>
          <a:prstGeom prst="rect">
            <a:avLst/>
          </a:prstGeom>
        </p:spPr>
      </p:pic>
      <p:sp>
        <p:nvSpPr>
          <p:cNvPr id="10" name="TextBox 9">
            <a:extLst>
              <a:ext uri="{FF2B5EF4-FFF2-40B4-BE49-F238E27FC236}">
                <a16:creationId xmlns:a16="http://schemas.microsoft.com/office/drawing/2014/main" id="{485573B9-7FE7-2210-91D4-C9E0FD51C6D1}"/>
              </a:ext>
            </a:extLst>
          </p:cNvPr>
          <p:cNvSpPr txBox="1"/>
          <p:nvPr/>
        </p:nvSpPr>
        <p:spPr>
          <a:xfrm>
            <a:off x="4676503" y="226437"/>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12" name="Straight Arrow Connector 11">
            <a:extLst>
              <a:ext uri="{FF2B5EF4-FFF2-40B4-BE49-F238E27FC236}">
                <a16:creationId xmlns:a16="http://schemas.microsoft.com/office/drawing/2014/main" id="{33DB1142-B240-A5E6-3284-7D7F0596F43D}"/>
              </a:ext>
            </a:extLst>
          </p:cNvPr>
          <p:cNvCxnSpPr>
            <a:stCxn id="10" idx="2"/>
            <a:endCxn id="9" idx="1"/>
          </p:cNvCxnSpPr>
          <p:nvPr/>
        </p:nvCxnSpPr>
        <p:spPr>
          <a:xfrm>
            <a:off x="5623560" y="503436"/>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0263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3B88-913C-F2F9-ED9B-10A6AB26BCE7}"/>
              </a:ext>
            </a:extLst>
          </p:cNvPr>
          <p:cNvSpPr>
            <a:spLocks noGrp="1"/>
          </p:cNvSpPr>
          <p:nvPr>
            <p:ph type="title"/>
          </p:nvPr>
        </p:nvSpPr>
        <p:spPr/>
        <p:txBody>
          <a:bodyPr/>
          <a:lstStyle/>
          <a:p>
            <a:r>
              <a:rPr lang="en-DE" dirty="0"/>
              <a:t>Possible Solutions</a:t>
            </a:r>
          </a:p>
        </p:txBody>
      </p:sp>
      <p:pic>
        <p:nvPicPr>
          <p:cNvPr id="6" name="Content Placeholder 5">
            <a:extLst>
              <a:ext uri="{FF2B5EF4-FFF2-40B4-BE49-F238E27FC236}">
                <a16:creationId xmlns:a16="http://schemas.microsoft.com/office/drawing/2014/main" id="{27CF49AC-4F2C-BD60-9173-33EAE632C67A}"/>
              </a:ext>
            </a:extLst>
          </p:cNvPr>
          <p:cNvPicPr>
            <a:picLocks noGrp="1" noChangeAspect="1"/>
          </p:cNvPicPr>
          <p:nvPr>
            <p:ph idx="1"/>
          </p:nvPr>
        </p:nvPicPr>
        <p:blipFill>
          <a:blip r:embed="rId2"/>
          <a:stretch>
            <a:fillRect/>
          </a:stretch>
        </p:blipFill>
        <p:spPr>
          <a:xfrm>
            <a:off x="1946366" y="1364580"/>
            <a:ext cx="8151223" cy="5179360"/>
          </a:xfrm>
          <a:prstGeom prst="rect">
            <a:avLst/>
          </a:prstGeom>
        </p:spPr>
      </p:pic>
      <p:sp>
        <p:nvSpPr>
          <p:cNvPr id="4" name="Date Placeholder 3">
            <a:extLst>
              <a:ext uri="{FF2B5EF4-FFF2-40B4-BE49-F238E27FC236}">
                <a16:creationId xmlns:a16="http://schemas.microsoft.com/office/drawing/2014/main" id="{AB6F0688-D381-BF49-6F10-EEBAE91CB3E2}"/>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63A8DB64-CB1E-F23D-2E84-6FB07E421FA1}"/>
              </a:ext>
            </a:extLst>
          </p:cNvPr>
          <p:cNvSpPr>
            <a:spLocks noGrp="1"/>
          </p:cNvSpPr>
          <p:nvPr>
            <p:ph type="sldNum" sz="quarter" idx="12"/>
          </p:nvPr>
        </p:nvSpPr>
        <p:spPr/>
        <p:txBody>
          <a:bodyPr/>
          <a:lstStyle/>
          <a:p>
            <a:fld id="{5A8B807B-7ABD-FB40-A5A1-0E26020D3360}" type="slidenum">
              <a:rPr lang="en-DE" smtClean="0"/>
              <a:t>55</a:t>
            </a:fld>
            <a:endParaRPr lang="en-DE"/>
          </a:p>
        </p:txBody>
      </p:sp>
      <p:sp>
        <p:nvSpPr>
          <p:cNvPr id="7" name="TextBox 6">
            <a:extLst>
              <a:ext uri="{FF2B5EF4-FFF2-40B4-BE49-F238E27FC236}">
                <a16:creationId xmlns:a16="http://schemas.microsoft.com/office/drawing/2014/main" id="{544BD8C9-5CDE-1491-947D-54E3A7398E37}"/>
              </a:ext>
            </a:extLst>
          </p:cNvPr>
          <p:cNvSpPr txBox="1"/>
          <p:nvPr/>
        </p:nvSpPr>
        <p:spPr>
          <a:xfrm>
            <a:off x="9392194" y="6642556"/>
            <a:ext cx="854721" cy="215444"/>
          </a:xfrm>
          <a:prstGeom prst="rect">
            <a:avLst/>
          </a:prstGeom>
          <a:noFill/>
        </p:spPr>
        <p:txBody>
          <a:bodyPr wrap="none" rtlCol="0">
            <a:spAutoFit/>
          </a:bodyPr>
          <a:lstStyle/>
          <a:p>
            <a:r>
              <a:rPr lang="en-DE" sz="800" dirty="0">
                <a:solidFill>
                  <a:schemeClr val="accent3"/>
                </a:solidFill>
              </a:rPr>
              <a:t>Hans Dembinski</a:t>
            </a:r>
          </a:p>
        </p:txBody>
      </p:sp>
    </p:spTree>
    <p:extLst>
      <p:ext uri="{BB962C8B-B14F-4D97-AF65-F5344CB8AC3E}">
        <p14:creationId xmlns:p14="http://schemas.microsoft.com/office/powerpoint/2010/main" val="10188113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F6BD-3779-ADE0-51A7-C49F0C55F0EF}"/>
              </a:ext>
            </a:extLst>
          </p:cNvPr>
          <p:cNvSpPr>
            <a:spLocks noGrp="1"/>
          </p:cNvSpPr>
          <p:nvPr>
            <p:ph type="title"/>
          </p:nvPr>
        </p:nvSpPr>
        <p:spPr/>
        <p:txBody>
          <a:bodyPr/>
          <a:lstStyle/>
          <a:p>
            <a:r>
              <a:rPr lang="en-DE" dirty="0"/>
              <a:t>Simulation w/o coincident events</a:t>
            </a:r>
          </a:p>
        </p:txBody>
      </p:sp>
      <p:pic>
        <p:nvPicPr>
          <p:cNvPr id="7" name="Content Placeholder 6" descr="A graph of a graph of a window and a window&#10;&#10;Description automatically generated with medium confidence">
            <a:extLst>
              <a:ext uri="{FF2B5EF4-FFF2-40B4-BE49-F238E27FC236}">
                <a16:creationId xmlns:a16="http://schemas.microsoft.com/office/drawing/2014/main" id="{C2742F83-E03E-1B89-5566-94905B8A9AA8}"/>
              </a:ext>
            </a:extLst>
          </p:cNvPr>
          <p:cNvPicPr>
            <a:picLocks noGrp="1" noChangeAspect="1"/>
          </p:cNvPicPr>
          <p:nvPr>
            <p:ph idx="1"/>
          </p:nvPr>
        </p:nvPicPr>
        <p:blipFill>
          <a:blip r:embed="rId2"/>
          <a:stretch>
            <a:fillRect/>
          </a:stretch>
        </p:blipFill>
        <p:spPr>
          <a:xfrm>
            <a:off x="5229225" y="1197451"/>
            <a:ext cx="5626100" cy="5626100"/>
          </a:xfrm>
        </p:spPr>
      </p:pic>
      <p:sp>
        <p:nvSpPr>
          <p:cNvPr id="4" name="Date Placeholder 3">
            <a:extLst>
              <a:ext uri="{FF2B5EF4-FFF2-40B4-BE49-F238E27FC236}">
                <a16:creationId xmlns:a16="http://schemas.microsoft.com/office/drawing/2014/main" id="{01ABEEB6-ECAB-38FF-0127-E6C090050C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640196B-2F7C-7362-3EFC-F1DAE830B318}"/>
              </a:ext>
            </a:extLst>
          </p:cNvPr>
          <p:cNvSpPr>
            <a:spLocks noGrp="1"/>
          </p:cNvSpPr>
          <p:nvPr>
            <p:ph type="sldNum" sz="quarter" idx="12"/>
          </p:nvPr>
        </p:nvSpPr>
        <p:spPr/>
        <p:txBody>
          <a:bodyPr/>
          <a:lstStyle/>
          <a:p>
            <a:fld id="{CD8304E6-5469-594D-85BC-E468E92D2243}" type="slidenum">
              <a:rPr lang="en-US" smtClean="0"/>
              <a:t>56</a:t>
            </a:fld>
            <a:endParaRPr lang="en-US"/>
          </a:p>
        </p:txBody>
      </p:sp>
      <p:sp>
        <p:nvSpPr>
          <p:cNvPr id="8" name="TextBox 7">
            <a:extLst>
              <a:ext uri="{FF2B5EF4-FFF2-40B4-BE49-F238E27FC236}">
                <a16:creationId xmlns:a16="http://schemas.microsoft.com/office/drawing/2014/main" id="{A6782AA0-4114-4B0C-640F-621DCFA8A604}"/>
              </a:ext>
            </a:extLst>
          </p:cNvPr>
          <p:cNvSpPr txBox="1"/>
          <p:nvPr/>
        </p:nvSpPr>
        <p:spPr>
          <a:xfrm>
            <a:off x="700088" y="1671638"/>
            <a:ext cx="4242572" cy="923330"/>
          </a:xfrm>
          <a:prstGeom prst="rect">
            <a:avLst/>
          </a:prstGeom>
          <a:noFill/>
        </p:spPr>
        <p:txBody>
          <a:bodyPr wrap="none" rtlCol="0">
            <a:spAutoFit/>
          </a:bodyPr>
          <a:lstStyle/>
          <a:p>
            <a:pPr marL="285750" indent="-285750">
              <a:buFont typeface="Arial" panose="020B0604020202020204" pitchFamily="34" charset="0"/>
              <a:buChar char="•"/>
            </a:pPr>
            <a:r>
              <a:rPr lang="en-DE" dirty="0"/>
              <a:t>for primary energies above 1 TeV, </a:t>
            </a:r>
            <a:br>
              <a:rPr lang="en-DE" dirty="0"/>
            </a:br>
            <a:r>
              <a:rPr lang="en-DE" dirty="0"/>
              <a:t>using a time window of 6 µs, the chance</a:t>
            </a:r>
            <a:br>
              <a:rPr lang="en-DE" dirty="0"/>
            </a:br>
            <a:r>
              <a:rPr lang="en-DE" dirty="0"/>
              <a:t>for a coincident event is ≤ 1 % </a:t>
            </a:r>
          </a:p>
        </p:txBody>
      </p:sp>
    </p:spTree>
    <p:extLst>
      <p:ext uri="{BB962C8B-B14F-4D97-AF65-F5344CB8AC3E}">
        <p14:creationId xmlns:p14="http://schemas.microsoft.com/office/powerpoint/2010/main" val="34066407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94A71-AFF3-0EC4-832B-1218B7A77507}"/>
              </a:ext>
            </a:extLst>
          </p:cNvPr>
          <p:cNvSpPr>
            <a:spLocks noGrp="1"/>
          </p:cNvSpPr>
          <p:nvPr>
            <p:ph type="title"/>
          </p:nvPr>
        </p:nvSpPr>
        <p:spPr/>
        <p:txBody>
          <a:bodyPr/>
          <a:lstStyle/>
          <a:p>
            <a:r>
              <a:rPr lang="en-DE" dirty="0"/>
              <a:t>Bundle energy cut</a:t>
            </a:r>
          </a:p>
        </p:txBody>
      </p:sp>
      <p:sp>
        <p:nvSpPr>
          <p:cNvPr id="5" name="Date Placeholder 4">
            <a:extLst>
              <a:ext uri="{FF2B5EF4-FFF2-40B4-BE49-F238E27FC236}">
                <a16:creationId xmlns:a16="http://schemas.microsoft.com/office/drawing/2014/main" id="{4DE0D957-C60F-E97A-CA9D-073F6C0E1C7A}"/>
              </a:ext>
            </a:extLst>
          </p:cNvPr>
          <p:cNvSpPr>
            <a:spLocks noGrp="1"/>
          </p:cNvSpPr>
          <p:nvPr>
            <p:ph type="dt" sz="half" idx="10"/>
          </p:nvPr>
        </p:nvSpPr>
        <p:spPr/>
        <p:txBody>
          <a:bodyPr/>
          <a:lstStyle/>
          <a:p>
            <a:r>
              <a:rPr lang="de-DE"/>
              <a:t>pascal.gutjahr@tu-dortmund.de</a:t>
            </a:r>
            <a:endParaRPr lang="en-US"/>
          </a:p>
        </p:txBody>
      </p:sp>
      <p:sp>
        <p:nvSpPr>
          <p:cNvPr id="6" name="Slide Number Placeholder 5">
            <a:extLst>
              <a:ext uri="{FF2B5EF4-FFF2-40B4-BE49-F238E27FC236}">
                <a16:creationId xmlns:a16="http://schemas.microsoft.com/office/drawing/2014/main" id="{4FF39325-7076-97BC-91B8-BA7A41AD8258}"/>
              </a:ext>
            </a:extLst>
          </p:cNvPr>
          <p:cNvSpPr>
            <a:spLocks noGrp="1"/>
          </p:cNvSpPr>
          <p:nvPr>
            <p:ph type="sldNum" sz="quarter" idx="12"/>
          </p:nvPr>
        </p:nvSpPr>
        <p:spPr/>
        <p:txBody>
          <a:bodyPr/>
          <a:lstStyle/>
          <a:p>
            <a:fld id="{CD8304E6-5469-594D-85BC-E468E92D2243}" type="slidenum">
              <a:rPr lang="en-US" smtClean="0"/>
              <a:t>57</a:t>
            </a:fld>
            <a:endParaRPr lang="en-US" dirty="0"/>
          </a:p>
        </p:txBody>
      </p:sp>
      <p:sp>
        <p:nvSpPr>
          <p:cNvPr id="8" name="TextBox 7">
            <a:extLst>
              <a:ext uri="{FF2B5EF4-FFF2-40B4-BE49-F238E27FC236}">
                <a16:creationId xmlns:a16="http://schemas.microsoft.com/office/drawing/2014/main" id="{D6FEE6B5-CF1F-7118-7C36-4574EE713A14}"/>
              </a:ext>
            </a:extLst>
          </p:cNvPr>
          <p:cNvSpPr txBox="1"/>
          <p:nvPr/>
        </p:nvSpPr>
        <p:spPr>
          <a:xfrm>
            <a:off x="838200" y="1107440"/>
            <a:ext cx="10515600" cy="954107"/>
          </a:xfrm>
          <a:prstGeom prst="rect">
            <a:avLst/>
          </a:prstGeom>
          <a:noFill/>
        </p:spPr>
        <p:txBody>
          <a:bodyPr wrap="square" rtlCol="0">
            <a:spAutoFit/>
          </a:bodyPr>
          <a:lstStyle/>
          <a:p>
            <a:pPr marL="285750" indent="-285750">
              <a:buFont typeface="Wingdings" pitchFamily="2" charset="2"/>
              <a:buChar char="§"/>
            </a:pPr>
            <a:r>
              <a:rPr lang="en-GB" sz="1400" dirty="0"/>
              <a:t>R</a:t>
            </a:r>
            <a:r>
              <a:rPr lang="en-DE" sz="1400" dirty="0"/>
              <a:t>ate after muon filter: 24.62 Hz</a:t>
            </a:r>
          </a:p>
          <a:p>
            <a:pPr marL="285750" indent="-285750">
              <a:buFont typeface="Wingdings" pitchFamily="2" charset="2"/>
              <a:buChar char="§"/>
            </a:pPr>
            <a:r>
              <a:rPr lang="en-DE" sz="1400" dirty="0"/>
              <a:t>If the process of 1 event needs 1 second, 8h run takes 200h -&gt; needs to be reduced!</a:t>
            </a:r>
          </a:p>
          <a:p>
            <a:pPr marL="285750" indent="-285750">
              <a:buFont typeface="Wingdings" pitchFamily="2" charset="2"/>
              <a:buChar char="§"/>
            </a:pPr>
            <a:r>
              <a:rPr lang="en-DE" sz="1400" dirty="0"/>
              <a:t>Use small, fast network to remove low energy events -&gt; target rate 125 mHz </a:t>
            </a:r>
          </a:p>
          <a:p>
            <a:pPr marL="285750" indent="-285750">
              <a:buFont typeface="Wingdings" pitchFamily="2" charset="2"/>
              <a:buChar char="§"/>
            </a:pPr>
            <a:endParaRPr lang="en-DE" sz="1400" dirty="0"/>
          </a:p>
        </p:txBody>
      </p:sp>
      <p:pic>
        <p:nvPicPr>
          <p:cNvPr id="14" name="Content Placeholder 13">
            <a:extLst>
              <a:ext uri="{FF2B5EF4-FFF2-40B4-BE49-F238E27FC236}">
                <a16:creationId xmlns:a16="http://schemas.microsoft.com/office/drawing/2014/main" id="{6D48EF04-9445-953B-88A9-ABF4CB60F998}"/>
              </a:ext>
            </a:extLst>
          </p:cNvPr>
          <p:cNvPicPr>
            <a:picLocks noGrp="1" noChangeAspect="1"/>
          </p:cNvPicPr>
          <p:nvPr>
            <p:ph sz="half" idx="1"/>
          </p:nvPr>
        </p:nvPicPr>
        <p:blipFill>
          <a:blip r:embed="rId2"/>
          <a:stretch>
            <a:fillRect/>
          </a:stretch>
        </p:blipFill>
        <p:spPr>
          <a:xfrm>
            <a:off x="1729443" y="1793307"/>
            <a:ext cx="9126084" cy="4563043"/>
          </a:xfrm>
        </p:spPr>
      </p:pic>
      <p:sp>
        <p:nvSpPr>
          <p:cNvPr id="15" name="Oval 14">
            <a:extLst>
              <a:ext uri="{FF2B5EF4-FFF2-40B4-BE49-F238E27FC236}">
                <a16:creationId xmlns:a16="http://schemas.microsoft.com/office/drawing/2014/main" id="{81789499-8402-2CF5-F174-13A736B3A673}"/>
              </a:ext>
            </a:extLst>
          </p:cNvPr>
          <p:cNvSpPr/>
          <p:nvPr/>
        </p:nvSpPr>
        <p:spPr>
          <a:xfrm>
            <a:off x="2941609" y="2219685"/>
            <a:ext cx="1757982" cy="527729"/>
          </a:xfrm>
          <a:prstGeom prst="ellipse">
            <a:avLst/>
          </a:prstGeom>
          <a:noFill/>
          <a:ln>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noFill/>
            </a:endParaRPr>
          </a:p>
        </p:txBody>
      </p:sp>
      <p:sp>
        <p:nvSpPr>
          <p:cNvPr id="17" name="TextBox 16">
            <a:extLst>
              <a:ext uri="{FF2B5EF4-FFF2-40B4-BE49-F238E27FC236}">
                <a16:creationId xmlns:a16="http://schemas.microsoft.com/office/drawing/2014/main" id="{FDE180F1-D8F8-BE95-D451-08AB6B2CFFFC}"/>
              </a:ext>
            </a:extLst>
          </p:cNvPr>
          <p:cNvSpPr txBox="1"/>
          <p:nvPr/>
        </p:nvSpPr>
        <p:spPr>
          <a:xfrm>
            <a:off x="3600892" y="2478299"/>
            <a:ext cx="482246" cy="276999"/>
          </a:xfrm>
          <a:prstGeom prst="rect">
            <a:avLst/>
          </a:prstGeom>
          <a:noFill/>
        </p:spPr>
        <p:txBody>
          <a:bodyPr wrap="square" rtlCol="0">
            <a:spAutoFit/>
          </a:bodyPr>
          <a:lstStyle/>
          <a:p>
            <a:r>
              <a:rPr lang="en-DE" sz="1200" dirty="0">
                <a:solidFill>
                  <a:srgbClr val="74B942"/>
                </a:solidFill>
              </a:rPr>
              <a:t>GPU</a:t>
            </a:r>
          </a:p>
        </p:txBody>
      </p:sp>
      <p:sp>
        <p:nvSpPr>
          <p:cNvPr id="18" name="TextBox 17">
            <a:extLst>
              <a:ext uri="{FF2B5EF4-FFF2-40B4-BE49-F238E27FC236}">
                <a16:creationId xmlns:a16="http://schemas.microsoft.com/office/drawing/2014/main" id="{F5C0735B-91BC-E379-8D18-2DFA72C4DCF1}"/>
              </a:ext>
            </a:extLst>
          </p:cNvPr>
          <p:cNvSpPr txBox="1"/>
          <p:nvPr/>
        </p:nvSpPr>
        <p:spPr>
          <a:xfrm>
            <a:off x="4281377" y="1942686"/>
            <a:ext cx="2197398" cy="276999"/>
          </a:xfrm>
          <a:prstGeom prst="rect">
            <a:avLst/>
          </a:prstGeom>
          <a:noFill/>
        </p:spPr>
        <p:txBody>
          <a:bodyPr wrap="square" rtlCol="0">
            <a:spAutoFit/>
          </a:bodyPr>
          <a:lstStyle/>
          <a:p>
            <a:pPr algn="ctr"/>
            <a:r>
              <a:rPr lang="en-DE" sz="1200" dirty="0">
                <a:solidFill>
                  <a:srgbClr val="74B942"/>
                </a:solidFill>
              </a:rPr>
              <a:t>CPU runtime: 11 ± 1ms</a:t>
            </a:r>
          </a:p>
        </p:txBody>
      </p:sp>
      <p:cxnSp>
        <p:nvCxnSpPr>
          <p:cNvPr id="20" name="Straight Connector 19">
            <a:extLst>
              <a:ext uri="{FF2B5EF4-FFF2-40B4-BE49-F238E27FC236}">
                <a16:creationId xmlns:a16="http://schemas.microsoft.com/office/drawing/2014/main" id="{D5C4A6A9-11A7-5B81-1A03-B9CC0B82534C}"/>
              </a:ext>
            </a:extLst>
          </p:cNvPr>
          <p:cNvCxnSpPr>
            <a:cxnSpLocks/>
            <a:stCxn id="15" idx="6"/>
            <a:endCxn id="18" idx="2"/>
          </p:cNvCxnSpPr>
          <p:nvPr/>
        </p:nvCxnSpPr>
        <p:spPr>
          <a:xfrm flipV="1">
            <a:off x="4699591" y="2219685"/>
            <a:ext cx="680485" cy="263865"/>
          </a:xfrm>
          <a:prstGeom prst="line">
            <a:avLst/>
          </a:prstGeom>
          <a:ln>
            <a:solidFill>
              <a:srgbClr val="74B94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D8C2CD-B846-D6D3-0EDF-7B95D7DCEECD}"/>
              </a:ext>
            </a:extLst>
          </p:cNvPr>
          <p:cNvSpPr txBox="1"/>
          <p:nvPr/>
        </p:nvSpPr>
        <p:spPr>
          <a:xfrm>
            <a:off x="4083138" y="6514488"/>
            <a:ext cx="4508441" cy="461665"/>
          </a:xfrm>
          <a:prstGeom prst="rect">
            <a:avLst/>
          </a:prstGeom>
          <a:noFill/>
        </p:spPr>
        <p:txBody>
          <a:bodyPr wrap="square" rtlCol="0">
            <a:spAutoFit/>
          </a:bodyPr>
          <a:lstStyle/>
          <a:p>
            <a:r>
              <a:rPr lang="en-GB" sz="1200" dirty="0"/>
              <a:t>Network: precut_surface_bundle_energy_3inputs_6ms_01</a:t>
            </a:r>
          </a:p>
          <a:p>
            <a:endParaRPr lang="en-DE" sz="1200" dirty="0"/>
          </a:p>
        </p:txBody>
      </p:sp>
    </p:spTree>
    <p:extLst>
      <p:ext uri="{BB962C8B-B14F-4D97-AF65-F5344CB8AC3E}">
        <p14:creationId xmlns:p14="http://schemas.microsoft.com/office/powerpoint/2010/main" val="424826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8" grpId="0"/>
      <p:bldP spid="2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BF62-94D8-78F9-50EB-B78AB4030D1F}"/>
              </a:ext>
            </a:extLst>
          </p:cNvPr>
          <p:cNvSpPr>
            <a:spLocks noGrp="1"/>
          </p:cNvSpPr>
          <p:nvPr>
            <p:ph type="title"/>
          </p:nvPr>
        </p:nvSpPr>
        <p:spPr/>
        <p:txBody>
          <a:bodyPr/>
          <a:lstStyle/>
          <a:p>
            <a:r>
              <a:rPr lang="en-DE" dirty="0"/>
              <a:t>Leading muon energy fraction - leadingness</a:t>
            </a:r>
          </a:p>
        </p:txBody>
      </p:sp>
      <p:pic>
        <p:nvPicPr>
          <p:cNvPr id="8" name="Content Placeholder 7">
            <a:extLst>
              <a:ext uri="{FF2B5EF4-FFF2-40B4-BE49-F238E27FC236}">
                <a16:creationId xmlns:a16="http://schemas.microsoft.com/office/drawing/2014/main" id="{7C5CD31B-1452-CD8D-9D79-5DC174C29353}"/>
              </a:ext>
            </a:extLst>
          </p:cNvPr>
          <p:cNvPicPr>
            <a:picLocks noGrp="1" noChangeAspect="1"/>
          </p:cNvPicPr>
          <p:nvPr>
            <p:ph sz="half" idx="1"/>
          </p:nvPr>
        </p:nvPicPr>
        <p:blipFill>
          <a:blip r:embed="rId2"/>
          <a:stretch>
            <a:fillRect/>
          </a:stretch>
        </p:blipFill>
        <p:spPr>
          <a:xfrm>
            <a:off x="838200" y="2050916"/>
            <a:ext cx="5181600" cy="3900755"/>
          </a:xfrm>
        </p:spPr>
      </p:pic>
      <p:pic>
        <p:nvPicPr>
          <p:cNvPr id="10" name="Content Placeholder 9">
            <a:extLst>
              <a:ext uri="{FF2B5EF4-FFF2-40B4-BE49-F238E27FC236}">
                <a16:creationId xmlns:a16="http://schemas.microsoft.com/office/drawing/2014/main" id="{68B68162-11E5-424F-8209-671F5864F7CE}"/>
              </a:ext>
            </a:extLst>
          </p:cNvPr>
          <p:cNvPicPr>
            <a:picLocks noGrp="1" noChangeAspect="1"/>
          </p:cNvPicPr>
          <p:nvPr>
            <p:ph sz="half" idx="2"/>
          </p:nvPr>
        </p:nvPicPr>
        <p:blipFill>
          <a:blip r:embed="rId3"/>
          <a:stretch>
            <a:fillRect/>
          </a:stretch>
        </p:blipFill>
        <p:spPr>
          <a:xfrm>
            <a:off x="6172200" y="2050916"/>
            <a:ext cx="5181600" cy="3900755"/>
          </a:xfrm>
        </p:spPr>
      </p:pic>
      <p:sp>
        <p:nvSpPr>
          <p:cNvPr id="5" name="Date Placeholder 4">
            <a:extLst>
              <a:ext uri="{FF2B5EF4-FFF2-40B4-BE49-F238E27FC236}">
                <a16:creationId xmlns:a16="http://schemas.microsoft.com/office/drawing/2014/main" id="{863E698D-93B8-6DA7-5B05-B497F566A83B}"/>
              </a:ext>
            </a:extLst>
          </p:cNvPr>
          <p:cNvSpPr>
            <a:spLocks noGrp="1"/>
          </p:cNvSpPr>
          <p:nvPr>
            <p:ph type="dt" sz="half" idx="10"/>
          </p:nvPr>
        </p:nvSpPr>
        <p:spPr/>
        <p:txBody>
          <a:bodyPr/>
          <a:lstStyle/>
          <a:p>
            <a:r>
              <a:rPr lang="de-DE"/>
              <a:t>pascal.gutjahr@tu-dortmund.de</a:t>
            </a:r>
            <a:endParaRPr lang="en-US"/>
          </a:p>
        </p:txBody>
      </p:sp>
      <p:sp>
        <p:nvSpPr>
          <p:cNvPr id="6" name="Slide Number Placeholder 5">
            <a:extLst>
              <a:ext uri="{FF2B5EF4-FFF2-40B4-BE49-F238E27FC236}">
                <a16:creationId xmlns:a16="http://schemas.microsoft.com/office/drawing/2014/main" id="{D3F2CFC8-9C8C-8991-52A6-991DA073BBBC}"/>
              </a:ext>
            </a:extLst>
          </p:cNvPr>
          <p:cNvSpPr>
            <a:spLocks noGrp="1"/>
          </p:cNvSpPr>
          <p:nvPr>
            <p:ph type="sldNum" sz="quarter" idx="12"/>
          </p:nvPr>
        </p:nvSpPr>
        <p:spPr/>
        <p:txBody>
          <a:bodyPr/>
          <a:lstStyle/>
          <a:p>
            <a:fld id="{CD8304E6-5469-594D-85BC-E468E92D2243}" type="slidenum">
              <a:rPr lang="en-US" smtClean="0"/>
              <a:t>58</a:t>
            </a:fld>
            <a:endParaRPr lang="en-US"/>
          </a:p>
        </p:txBody>
      </p:sp>
      <p:sp>
        <p:nvSpPr>
          <p:cNvPr id="11" name="TextBox 10">
            <a:extLst>
              <a:ext uri="{FF2B5EF4-FFF2-40B4-BE49-F238E27FC236}">
                <a16:creationId xmlns:a16="http://schemas.microsoft.com/office/drawing/2014/main" id="{C60393AC-1D48-9F83-8C2F-B77333880FC8}"/>
              </a:ext>
            </a:extLst>
          </p:cNvPr>
          <p:cNvSpPr txBox="1"/>
          <p:nvPr/>
        </p:nvSpPr>
        <p:spPr>
          <a:xfrm>
            <a:off x="738554" y="1239715"/>
            <a:ext cx="10169446" cy="646331"/>
          </a:xfrm>
          <a:prstGeom prst="rect">
            <a:avLst/>
          </a:prstGeom>
          <a:noFill/>
        </p:spPr>
        <p:txBody>
          <a:bodyPr wrap="square" rtlCol="0">
            <a:spAutoFit/>
          </a:bodyPr>
          <a:lstStyle/>
          <a:p>
            <a:pPr marL="285750" indent="-285750">
              <a:buFont typeface="Wingdings" pitchFamily="2" charset="2"/>
              <a:buChar char="§"/>
            </a:pPr>
            <a:r>
              <a:rPr lang="en-DE" dirty="0"/>
              <a:t>True muon energy fraction is smeared </a:t>
            </a:r>
          </a:p>
          <a:p>
            <a:pPr marL="285750" indent="-285750">
              <a:buFont typeface="Wingdings" pitchFamily="2" charset="2"/>
              <a:buChar char="§"/>
            </a:pPr>
            <a:r>
              <a:rPr lang="en-DE" dirty="0"/>
              <a:t>Network tries to predict the median of the distribution</a:t>
            </a:r>
          </a:p>
        </p:txBody>
      </p:sp>
    </p:spTree>
    <p:extLst>
      <p:ext uri="{BB962C8B-B14F-4D97-AF65-F5344CB8AC3E}">
        <p14:creationId xmlns:p14="http://schemas.microsoft.com/office/powerpoint/2010/main" val="4012901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50E52-59E2-398D-B2DA-BDF0D82AD345}"/>
              </a:ext>
            </a:extLst>
          </p:cNvPr>
          <p:cNvSpPr>
            <a:spLocks noGrp="1"/>
          </p:cNvSpPr>
          <p:nvPr>
            <p:ph type="title"/>
          </p:nvPr>
        </p:nvSpPr>
        <p:spPr/>
        <p:txBody>
          <a:bodyPr/>
          <a:lstStyle/>
          <a:p>
            <a:r>
              <a:rPr lang="en-DE" dirty="0"/>
              <a:t>Bundle energy at entry – 6 µs cleaned pulses </a:t>
            </a:r>
          </a:p>
        </p:txBody>
      </p:sp>
      <p:pic>
        <p:nvPicPr>
          <p:cNvPr id="7" name="Content Placeholder 6">
            <a:extLst>
              <a:ext uri="{FF2B5EF4-FFF2-40B4-BE49-F238E27FC236}">
                <a16:creationId xmlns:a16="http://schemas.microsoft.com/office/drawing/2014/main" id="{EEE69BB8-4F33-F142-7CCE-1AF1D386A290}"/>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D51DFAFC-AE1F-6E48-F981-FADA9F052D2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8388FCD-9700-63C9-5EF9-FE8233AB91C1}"/>
              </a:ext>
            </a:extLst>
          </p:cNvPr>
          <p:cNvSpPr>
            <a:spLocks noGrp="1"/>
          </p:cNvSpPr>
          <p:nvPr>
            <p:ph type="sldNum" sz="quarter" idx="12"/>
          </p:nvPr>
        </p:nvSpPr>
        <p:spPr/>
        <p:txBody>
          <a:bodyPr/>
          <a:lstStyle/>
          <a:p>
            <a:fld id="{CD8304E6-5469-594D-85BC-E468E92D2243}" type="slidenum">
              <a:rPr lang="en-US" smtClean="0"/>
              <a:t>59</a:t>
            </a:fld>
            <a:endParaRPr lang="en-US"/>
          </a:p>
        </p:txBody>
      </p:sp>
      <p:sp>
        <p:nvSpPr>
          <p:cNvPr id="8" name="TextBox 7">
            <a:extLst>
              <a:ext uri="{FF2B5EF4-FFF2-40B4-BE49-F238E27FC236}">
                <a16:creationId xmlns:a16="http://schemas.microsoft.com/office/drawing/2014/main" id="{EAD6D9B9-8418-D069-8793-DB6C87345538}"/>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C55563F3-219B-5335-CF43-2210E57E4561}"/>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36C86039-77F7-7A10-BAA5-69C22F60DDC5}"/>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362177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A1C8-33B2-934C-F077-3F1F25AEF94C}"/>
              </a:ext>
            </a:extLst>
          </p:cNvPr>
          <p:cNvSpPr>
            <a:spLocks noGrp="1"/>
          </p:cNvSpPr>
          <p:nvPr>
            <p:ph type="title"/>
          </p:nvPr>
        </p:nvSpPr>
        <p:spPr/>
        <p:txBody>
          <a:bodyPr/>
          <a:lstStyle/>
          <a:p>
            <a:r>
              <a:rPr lang="en-DE" dirty="0"/>
              <a:t>Proxy vs Target</a:t>
            </a:r>
          </a:p>
        </p:txBody>
      </p:sp>
      <p:sp>
        <p:nvSpPr>
          <p:cNvPr id="4" name="Date Placeholder 3">
            <a:extLst>
              <a:ext uri="{FF2B5EF4-FFF2-40B4-BE49-F238E27FC236}">
                <a16:creationId xmlns:a16="http://schemas.microsoft.com/office/drawing/2014/main" id="{39CF939B-9ACD-EF1B-FBA0-D52A3C7134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B7C0F65-A07B-28CE-3865-F6927B5EF413}"/>
              </a:ext>
            </a:extLst>
          </p:cNvPr>
          <p:cNvSpPr>
            <a:spLocks noGrp="1"/>
          </p:cNvSpPr>
          <p:nvPr>
            <p:ph type="sldNum" sz="quarter" idx="12"/>
          </p:nvPr>
        </p:nvSpPr>
        <p:spPr/>
        <p:txBody>
          <a:bodyPr/>
          <a:lstStyle/>
          <a:p>
            <a:fld id="{CD8304E6-5469-594D-85BC-E468E92D2243}" type="slidenum">
              <a:rPr lang="en-US" smtClean="0"/>
              <a:t>6</a:t>
            </a:fld>
            <a:endParaRPr lang="en-US"/>
          </a:p>
        </p:txBody>
      </p:sp>
      <p:pic>
        <p:nvPicPr>
          <p:cNvPr id="10" name="Content Placeholder 9">
            <a:extLst>
              <a:ext uri="{FF2B5EF4-FFF2-40B4-BE49-F238E27FC236}">
                <a16:creationId xmlns:a16="http://schemas.microsoft.com/office/drawing/2014/main" id="{BAE526A6-27F6-368B-6B71-D120A228CE77}"/>
              </a:ext>
            </a:extLst>
          </p:cNvPr>
          <p:cNvPicPr>
            <a:picLocks noGrp="1" noChangeAspect="1"/>
          </p:cNvPicPr>
          <p:nvPr>
            <p:ph idx="1"/>
          </p:nvPr>
        </p:nvPicPr>
        <p:blipFill>
          <a:blip r:embed="rId2"/>
          <a:stretch>
            <a:fillRect/>
          </a:stretch>
        </p:blipFill>
        <p:spPr>
          <a:xfrm>
            <a:off x="3141612" y="674445"/>
            <a:ext cx="7495522" cy="5864467"/>
          </a:xfrm>
          <a:prstGeom prst="rect">
            <a:avLst/>
          </a:prstGeom>
        </p:spPr>
      </p:pic>
    </p:spTree>
    <p:extLst>
      <p:ext uri="{BB962C8B-B14F-4D97-AF65-F5344CB8AC3E}">
        <p14:creationId xmlns:p14="http://schemas.microsoft.com/office/powerpoint/2010/main" val="38098367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1B42D-1509-7ECB-8F8E-61913D09141E}"/>
              </a:ext>
            </a:extLst>
          </p:cNvPr>
          <p:cNvSpPr>
            <a:spLocks noGrp="1"/>
          </p:cNvSpPr>
          <p:nvPr>
            <p:ph type="title"/>
          </p:nvPr>
        </p:nvSpPr>
        <p:spPr/>
        <p:txBody>
          <a:bodyPr/>
          <a:lstStyle/>
          <a:p>
            <a:r>
              <a:rPr lang="en-DE" dirty="0"/>
              <a:t>Leading muon energy at entry – 6 µs cleaned pulses </a:t>
            </a:r>
          </a:p>
        </p:txBody>
      </p:sp>
      <p:pic>
        <p:nvPicPr>
          <p:cNvPr id="7" name="Content Placeholder 6">
            <a:extLst>
              <a:ext uri="{FF2B5EF4-FFF2-40B4-BE49-F238E27FC236}">
                <a16:creationId xmlns:a16="http://schemas.microsoft.com/office/drawing/2014/main" id="{0C82CFCF-C66C-1314-577F-2ECA4858ACD1}"/>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001260D5-12DD-F0F5-D798-74A871893D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1991702-E692-2688-0335-F557EA482DC4}"/>
              </a:ext>
            </a:extLst>
          </p:cNvPr>
          <p:cNvSpPr>
            <a:spLocks noGrp="1"/>
          </p:cNvSpPr>
          <p:nvPr>
            <p:ph type="sldNum" sz="quarter" idx="12"/>
          </p:nvPr>
        </p:nvSpPr>
        <p:spPr/>
        <p:txBody>
          <a:bodyPr/>
          <a:lstStyle/>
          <a:p>
            <a:fld id="{CD8304E6-5469-594D-85BC-E468E92D2243}" type="slidenum">
              <a:rPr lang="en-US" smtClean="0"/>
              <a:t>60</a:t>
            </a:fld>
            <a:endParaRPr lang="en-US"/>
          </a:p>
        </p:txBody>
      </p:sp>
      <p:sp>
        <p:nvSpPr>
          <p:cNvPr id="8" name="TextBox 7">
            <a:extLst>
              <a:ext uri="{FF2B5EF4-FFF2-40B4-BE49-F238E27FC236}">
                <a16:creationId xmlns:a16="http://schemas.microsoft.com/office/drawing/2014/main" id="{0F2031BE-C234-8477-0F6E-B2CF4B732EDB}"/>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65529863-944B-399B-045F-23575BE003CA}"/>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7F9428FD-3E13-7C77-8BED-40D39F4F1741}"/>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27766541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C8E4-79A4-EE1B-6881-FFD91B0E2600}"/>
              </a:ext>
            </a:extLst>
          </p:cNvPr>
          <p:cNvSpPr>
            <a:spLocks noGrp="1"/>
          </p:cNvSpPr>
          <p:nvPr>
            <p:ph type="title"/>
          </p:nvPr>
        </p:nvSpPr>
        <p:spPr/>
        <p:txBody>
          <a:bodyPr/>
          <a:lstStyle/>
          <a:p>
            <a:r>
              <a:rPr lang="en-DE" dirty="0"/>
              <a:t>Bundle energy at surface – 6 µs cleaned pulses </a:t>
            </a:r>
          </a:p>
        </p:txBody>
      </p:sp>
      <p:pic>
        <p:nvPicPr>
          <p:cNvPr id="7" name="Content Placeholder 6">
            <a:extLst>
              <a:ext uri="{FF2B5EF4-FFF2-40B4-BE49-F238E27FC236}">
                <a16:creationId xmlns:a16="http://schemas.microsoft.com/office/drawing/2014/main" id="{D8DB3F97-FBEC-B30D-C8CC-EF1057EB86D9}"/>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D754F6BF-7F23-FA02-5130-F7021963638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685F96F-D586-CBAC-DD3C-3B17137F4001}"/>
              </a:ext>
            </a:extLst>
          </p:cNvPr>
          <p:cNvSpPr>
            <a:spLocks noGrp="1"/>
          </p:cNvSpPr>
          <p:nvPr>
            <p:ph type="sldNum" sz="quarter" idx="12"/>
          </p:nvPr>
        </p:nvSpPr>
        <p:spPr/>
        <p:txBody>
          <a:bodyPr/>
          <a:lstStyle/>
          <a:p>
            <a:fld id="{CD8304E6-5469-594D-85BC-E468E92D2243}" type="slidenum">
              <a:rPr lang="en-US" smtClean="0"/>
              <a:t>61</a:t>
            </a:fld>
            <a:endParaRPr lang="en-US"/>
          </a:p>
        </p:txBody>
      </p:sp>
      <p:sp>
        <p:nvSpPr>
          <p:cNvPr id="8" name="TextBox 7">
            <a:extLst>
              <a:ext uri="{FF2B5EF4-FFF2-40B4-BE49-F238E27FC236}">
                <a16:creationId xmlns:a16="http://schemas.microsoft.com/office/drawing/2014/main" id="{68EE2225-5995-B727-18A7-D5920AFC70F0}"/>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EB2685F5-6E93-AFD8-C818-2896A613D61F}"/>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99F5EA74-1156-E99F-2C87-48B6780E6F00}"/>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5621563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67FC-FECB-684E-5204-77FB2CA53220}"/>
              </a:ext>
            </a:extLst>
          </p:cNvPr>
          <p:cNvSpPr>
            <a:spLocks noGrp="1"/>
          </p:cNvSpPr>
          <p:nvPr>
            <p:ph type="title"/>
          </p:nvPr>
        </p:nvSpPr>
        <p:spPr/>
        <p:txBody>
          <a:bodyPr/>
          <a:lstStyle/>
          <a:p>
            <a:r>
              <a:rPr lang="en-DE" dirty="0"/>
              <a:t>Leading muon energy at surface – 6 µs cleaned pulses </a:t>
            </a:r>
          </a:p>
        </p:txBody>
      </p:sp>
      <p:sp>
        <p:nvSpPr>
          <p:cNvPr id="4" name="Date Placeholder 3">
            <a:extLst>
              <a:ext uri="{FF2B5EF4-FFF2-40B4-BE49-F238E27FC236}">
                <a16:creationId xmlns:a16="http://schemas.microsoft.com/office/drawing/2014/main" id="{35F8F2D0-81DE-7C3B-A19D-D9268C8597D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8227D6A-5568-5685-3F6C-7A697CC30D20}"/>
              </a:ext>
            </a:extLst>
          </p:cNvPr>
          <p:cNvSpPr>
            <a:spLocks noGrp="1"/>
          </p:cNvSpPr>
          <p:nvPr>
            <p:ph type="sldNum" sz="quarter" idx="12"/>
          </p:nvPr>
        </p:nvSpPr>
        <p:spPr/>
        <p:txBody>
          <a:bodyPr/>
          <a:lstStyle/>
          <a:p>
            <a:fld id="{CD8304E6-5469-594D-85BC-E468E92D2243}" type="slidenum">
              <a:rPr lang="en-US" smtClean="0"/>
              <a:t>62</a:t>
            </a:fld>
            <a:endParaRPr lang="en-US"/>
          </a:p>
        </p:txBody>
      </p:sp>
      <p:pic>
        <p:nvPicPr>
          <p:cNvPr id="11" name="Content Placeholder 10">
            <a:extLst>
              <a:ext uri="{FF2B5EF4-FFF2-40B4-BE49-F238E27FC236}">
                <a16:creationId xmlns:a16="http://schemas.microsoft.com/office/drawing/2014/main" id="{08B72FA2-BBEF-C6E8-92CE-C799AB194340}"/>
              </a:ext>
            </a:extLst>
          </p:cNvPr>
          <p:cNvPicPr>
            <a:picLocks noGrp="1" noChangeAspect="1"/>
          </p:cNvPicPr>
          <p:nvPr>
            <p:ph idx="1"/>
          </p:nvPr>
        </p:nvPicPr>
        <p:blipFill>
          <a:blip r:embed="rId2"/>
          <a:stretch>
            <a:fillRect/>
          </a:stretch>
        </p:blipFill>
        <p:spPr>
          <a:xfrm>
            <a:off x="1726406" y="1140619"/>
            <a:ext cx="9131300" cy="5003800"/>
          </a:xfrm>
        </p:spPr>
      </p:pic>
      <p:sp>
        <p:nvSpPr>
          <p:cNvPr id="12" name="TextBox 11">
            <a:extLst>
              <a:ext uri="{FF2B5EF4-FFF2-40B4-BE49-F238E27FC236}">
                <a16:creationId xmlns:a16="http://schemas.microsoft.com/office/drawing/2014/main" id="{B4F075CA-620D-0D2B-9FDD-099FE34C9638}"/>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13" name="TextBox 12">
            <a:extLst>
              <a:ext uri="{FF2B5EF4-FFF2-40B4-BE49-F238E27FC236}">
                <a16:creationId xmlns:a16="http://schemas.microsoft.com/office/drawing/2014/main" id="{83F14755-35D0-9A8F-1B6D-6069837B8891}"/>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4" name="TextBox 13">
            <a:extLst>
              <a:ext uri="{FF2B5EF4-FFF2-40B4-BE49-F238E27FC236}">
                <a16:creationId xmlns:a16="http://schemas.microsoft.com/office/drawing/2014/main" id="{1D37C43C-6F65-4882-C6DE-1D31F0AE1FAC}"/>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6222299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DF55-912E-93F7-2824-FACDFB4F7AED}"/>
              </a:ext>
            </a:extLst>
          </p:cNvPr>
          <p:cNvSpPr>
            <a:spLocks noGrp="1"/>
          </p:cNvSpPr>
          <p:nvPr>
            <p:ph type="title"/>
          </p:nvPr>
        </p:nvSpPr>
        <p:spPr/>
        <p:txBody>
          <a:bodyPr/>
          <a:lstStyle/>
          <a:p>
            <a:r>
              <a:rPr lang="en-DE" dirty="0"/>
              <a:t>Zenith – 6 ms cleaned pulses </a:t>
            </a:r>
          </a:p>
        </p:txBody>
      </p:sp>
      <p:pic>
        <p:nvPicPr>
          <p:cNvPr id="7" name="Content Placeholder 6">
            <a:extLst>
              <a:ext uri="{FF2B5EF4-FFF2-40B4-BE49-F238E27FC236}">
                <a16:creationId xmlns:a16="http://schemas.microsoft.com/office/drawing/2014/main" id="{8DF836F5-FE97-A085-3BAC-921086142D88}"/>
              </a:ext>
            </a:extLst>
          </p:cNvPr>
          <p:cNvPicPr>
            <a:picLocks noGrp="1" noChangeAspect="1"/>
          </p:cNvPicPr>
          <p:nvPr>
            <p:ph idx="1"/>
          </p:nvPr>
        </p:nvPicPr>
        <p:blipFill>
          <a:blip r:embed="rId2"/>
          <a:stretch>
            <a:fillRect/>
          </a:stretch>
        </p:blipFill>
        <p:spPr>
          <a:xfrm>
            <a:off x="1739106" y="1146969"/>
            <a:ext cx="9105900" cy="4991100"/>
          </a:xfrm>
        </p:spPr>
      </p:pic>
      <p:sp>
        <p:nvSpPr>
          <p:cNvPr id="4" name="Date Placeholder 3">
            <a:extLst>
              <a:ext uri="{FF2B5EF4-FFF2-40B4-BE49-F238E27FC236}">
                <a16:creationId xmlns:a16="http://schemas.microsoft.com/office/drawing/2014/main" id="{95572296-45F4-E4B6-932D-0D12B7A874E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99A9048-77EA-1A6B-8E1B-B18A4AED26E3}"/>
              </a:ext>
            </a:extLst>
          </p:cNvPr>
          <p:cNvSpPr>
            <a:spLocks noGrp="1"/>
          </p:cNvSpPr>
          <p:nvPr>
            <p:ph type="sldNum" sz="quarter" idx="12"/>
          </p:nvPr>
        </p:nvSpPr>
        <p:spPr/>
        <p:txBody>
          <a:bodyPr/>
          <a:lstStyle/>
          <a:p>
            <a:fld id="{CD8304E6-5469-594D-85BC-E468E92D2243}" type="slidenum">
              <a:rPr lang="en-US" smtClean="0"/>
              <a:t>63</a:t>
            </a:fld>
            <a:endParaRPr lang="en-US"/>
          </a:p>
        </p:txBody>
      </p:sp>
      <p:sp>
        <p:nvSpPr>
          <p:cNvPr id="8" name="TextBox 7">
            <a:extLst>
              <a:ext uri="{FF2B5EF4-FFF2-40B4-BE49-F238E27FC236}">
                <a16:creationId xmlns:a16="http://schemas.microsoft.com/office/drawing/2014/main" id="{E7E1C6C1-15B6-4AC9-511A-094CBBBE9987}"/>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F88FEF0C-8086-B46C-AB8B-5F3B249FB707}"/>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6D767B0B-6C61-D8D1-1240-444C84B50D66}"/>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3503590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FD25-29F3-D694-F9BC-9536356859E8}"/>
              </a:ext>
            </a:extLst>
          </p:cNvPr>
          <p:cNvSpPr>
            <a:spLocks noGrp="1"/>
          </p:cNvSpPr>
          <p:nvPr>
            <p:ph type="title"/>
          </p:nvPr>
        </p:nvSpPr>
        <p:spPr/>
        <p:txBody>
          <a:bodyPr/>
          <a:lstStyle/>
          <a:p>
            <a:r>
              <a:rPr lang="en-DE" dirty="0"/>
              <a:t>Azimuth – 6 ms cleaned pulses </a:t>
            </a:r>
          </a:p>
        </p:txBody>
      </p:sp>
      <p:pic>
        <p:nvPicPr>
          <p:cNvPr id="7" name="Content Placeholder 6">
            <a:extLst>
              <a:ext uri="{FF2B5EF4-FFF2-40B4-BE49-F238E27FC236}">
                <a16:creationId xmlns:a16="http://schemas.microsoft.com/office/drawing/2014/main" id="{1317CAB3-42C2-F3E7-E753-92743CA50667}"/>
              </a:ext>
            </a:extLst>
          </p:cNvPr>
          <p:cNvPicPr>
            <a:picLocks noGrp="1" noChangeAspect="1"/>
          </p:cNvPicPr>
          <p:nvPr>
            <p:ph idx="1"/>
          </p:nvPr>
        </p:nvPicPr>
        <p:blipFill>
          <a:blip r:embed="rId2"/>
          <a:stretch>
            <a:fillRect/>
          </a:stretch>
        </p:blipFill>
        <p:spPr>
          <a:xfrm>
            <a:off x="1802606" y="1146969"/>
            <a:ext cx="8978900" cy="4991100"/>
          </a:xfrm>
        </p:spPr>
      </p:pic>
      <p:sp>
        <p:nvSpPr>
          <p:cNvPr id="4" name="Date Placeholder 3">
            <a:extLst>
              <a:ext uri="{FF2B5EF4-FFF2-40B4-BE49-F238E27FC236}">
                <a16:creationId xmlns:a16="http://schemas.microsoft.com/office/drawing/2014/main" id="{25E1BD43-083D-CC8F-C6A9-D42992B3DC8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3848420-0FEF-1253-A675-DAC310702A8E}"/>
              </a:ext>
            </a:extLst>
          </p:cNvPr>
          <p:cNvSpPr>
            <a:spLocks noGrp="1"/>
          </p:cNvSpPr>
          <p:nvPr>
            <p:ph type="sldNum" sz="quarter" idx="12"/>
          </p:nvPr>
        </p:nvSpPr>
        <p:spPr/>
        <p:txBody>
          <a:bodyPr/>
          <a:lstStyle/>
          <a:p>
            <a:fld id="{CD8304E6-5469-594D-85BC-E468E92D2243}" type="slidenum">
              <a:rPr lang="en-US" smtClean="0"/>
              <a:t>64</a:t>
            </a:fld>
            <a:endParaRPr lang="en-US"/>
          </a:p>
        </p:txBody>
      </p:sp>
      <p:sp>
        <p:nvSpPr>
          <p:cNvPr id="8" name="TextBox 7">
            <a:extLst>
              <a:ext uri="{FF2B5EF4-FFF2-40B4-BE49-F238E27FC236}">
                <a16:creationId xmlns:a16="http://schemas.microsoft.com/office/drawing/2014/main" id="{457E371D-B818-568B-C153-88FFD85C4C24}"/>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28B555BD-0C95-4574-C02C-B09A468BF3D5}"/>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27A7AFF3-D938-9A24-F5B4-A4C9E97184DE}"/>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28947883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C653-4520-358D-A957-0F3C30DC345C}"/>
              </a:ext>
            </a:extLst>
          </p:cNvPr>
          <p:cNvSpPr>
            <a:spLocks noGrp="1"/>
          </p:cNvSpPr>
          <p:nvPr>
            <p:ph type="title"/>
          </p:nvPr>
        </p:nvSpPr>
        <p:spPr/>
        <p:txBody>
          <a:bodyPr/>
          <a:lstStyle/>
          <a:p>
            <a:r>
              <a:rPr lang="en-DE" dirty="0"/>
              <a:t>SplineMPE – DNN and conventional seeds </a:t>
            </a:r>
          </a:p>
        </p:txBody>
      </p:sp>
      <p:pic>
        <p:nvPicPr>
          <p:cNvPr id="7" name="Content Placeholder 6">
            <a:extLst>
              <a:ext uri="{FF2B5EF4-FFF2-40B4-BE49-F238E27FC236}">
                <a16:creationId xmlns:a16="http://schemas.microsoft.com/office/drawing/2014/main" id="{56C55234-1820-C7ED-3DF4-83A2EA539DFD}"/>
              </a:ext>
            </a:extLst>
          </p:cNvPr>
          <p:cNvPicPr>
            <a:picLocks noGrp="1" noChangeAspect="1"/>
          </p:cNvPicPr>
          <p:nvPr>
            <p:ph idx="1"/>
          </p:nvPr>
        </p:nvPicPr>
        <p:blipFill>
          <a:blip r:embed="rId2"/>
          <a:stretch>
            <a:fillRect/>
          </a:stretch>
        </p:blipFill>
        <p:spPr>
          <a:xfrm>
            <a:off x="1138888" y="1108075"/>
            <a:ext cx="10306337" cy="5068888"/>
          </a:xfrm>
        </p:spPr>
      </p:pic>
      <p:sp>
        <p:nvSpPr>
          <p:cNvPr id="4" name="Date Placeholder 3">
            <a:extLst>
              <a:ext uri="{FF2B5EF4-FFF2-40B4-BE49-F238E27FC236}">
                <a16:creationId xmlns:a16="http://schemas.microsoft.com/office/drawing/2014/main" id="{1A89E86A-128A-8CB6-96A7-90EE4164B1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A3EA415-FFEB-0D18-0BA1-C0BBEB4A1ACD}"/>
              </a:ext>
            </a:extLst>
          </p:cNvPr>
          <p:cNvSpPr>
            <a:spLocks noGrp="1"/>
          </p:cNvSpPr>
          <p:nvPr>
            <p:ph type="sldNum" sz="quarter" idx="12"/>
          </p:nvPr>
        </p:nvSpPr>
        <p:spPr/>
        <p:txBody>
          <a:bodyPr/>
          <a:lstStyle/>
          <a:p>
            <a:fld id="{CD8304E6-5469-594D-85BC-E468E92D2243}" type="slidenum">
              <a:rPr lang="en-US" smtClean="0"/>
              <a:t>65</a:t>
            </a:fld>
            <a:endParaRPr lang="en-US"/>
          </a:p>
        </p:txBody>
      </p:sp>
      <p:sp>
        <p:nvSpPr>
          <p:cNvPr id="3" name="TextBox 2">
            <a:extLst>
              <a:ext uri="{FF2B5EF4-FFF2-40B4-BE49-F238E27FC236}">
                <a16:creationId xmlns:a16="http://schemas.microsoft.com/office/drawing/2014/main" id="{1578248D-21C4-9DE5-168D-1D5343BA7E6D}"/>
              </a:ext>
            </a:extLst>
          </p:cNvPr>
          <p:cNvSpPr txBox="1"/>
          <p:nvPr/>
        </p:nvSpPr>
        <p:spPr>
          <a:xfrm>
            <a:off x="9224461" y="1353879"/>
            <a:ext cx="2821172" cy="246221"/>
          </a:xfrm>
          <a:prstGeom prst="rect">
            <a:avLst/>
          </a:prstGeom>
          <a:noFill/>
        </p:spPr>
        <p:txBody>
          <a:bodyPr wrap="square" rtlCol="0">
            <a:spAutoFit/>
          </a:bodyPr>
          <a:lstStyle/>
          <a:p>
            <a:r>
              <a:rPr lang="en-GB" sz="1000" dirty="0"/>
              <a:t>SplitInIceDSTPulsesTWCleaning6000ns</a:t>
            </a:r>
            <a:endParaRPr lang="en-DE" sz="1000" dirty="0"/>
          </a:p>
        </p:txBody>
      </p:sp>
    </p:spTree>
    <p:extLst>
      <p:ext uri="{BB962C8B-B14F-4D97-AF65-F5344CB8AC3E}">
        <p14:creationId xmlns:p14="http://schemas.microsoft.com/office/powerpoint/2010/main" val="11097510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7194-B20C-F1A1-ECD5-2C474979A753}"/>
              </a:ext>
            </a:extLst>
          </p:cNvPr>
          <p:cNvSpPr>
            <a:spLocks noGrp="1"/>
          </p:cNvSpPr>
          <p:nvPr>
            <p:ph type="title"/>
          </p:nvPr>
        </p:nvSpPr>
        <p:spPr/>
        <p:txBody>
          <a:bodyPr/>
          <a:lstStyle/>
          <a:p>
            <a:r>
              <a:rPr lang="en-DE" dirty="0"/>
              <a:t>SplineMPE – DNN seeds</a:t>
            </a:r>
          </a:p>
        </p:txBody>
      </p:sp>
      <p:pic>
        <p:nvPicPr>
          <p:cNvPr id="7" name="Content Placeholder 6">
            <a:extLst>
              <a:ext uri="{FF2B5EF4-FFF2-40B4-BE49-F238E27FC236}">
                <a16:creationId xmlns:a16="http://schemas.microsoft.com/office/drawing/2014/main" id="{909090B6-4F06-DF81-8BB2-BF24972B724C}"/>
              </a:ext>
            </a:extLst>
          </p:cNvPr>
          <p:cNvPicPr>
            <a:picLocks noGrp="1" noChangeAspect="1"/>
          </p:cNvPicPr>
          <p:nvPr>
            <p:ph idx="1"/>
          </p:nvPr>
        </p:nvPicPr>
        <p:blipFill>
          <a:blip r:embed="rId2"/>
          <a:stretch>
            <a:fillRect/>
          </a:stretch>
        </p:blipFill>
        <p:spPr>
          <a:xfrm>
            <a:off x="1138888" y="1108075"/>
            <a:ext cx="10306337" cy="5068888"/>
          </a:xfrm>
        </p:spPr>
      </p:pic>
      <p:sp>
        <p:nvSpPr>
          <p:cNvPr id="4" name="Date Placeholder 3">
            <a:extLst>
              <a:ext uri="{FF2B5EF4-FFF2-40B4-BE49-F238E27FC236}">
                <a16:creationId xmlns:a16="http://schemas.microsoft.com/office/drawing/2014/main" id="{0A1B9BAE-97A5-69F3-B89D-E70A262C506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F7C7EDC-F7DD-8B40-1F4F-7E70AD01B080}"/>
              </a:ext>
            </a:extLst>
          </p:cNvPr>
          <p:cNvSpPr>
            <a:spLocks noGrp="1"/>
          </p:cNvSpPr>
          <p:nvPr>
            <p:ph type="sldNum" sz="quarter" idx="12"/>
          </p:nvPr>
        </p:nvSpPr>
        <p:spPr/>
        <p:txBody>
          <a:bodyPr/>
          <a:lstStyle/>
          <a:p>
            <a:fld id="{CD8304E6-5469-594D-85BC-E468E92D2243}" type="slidenum">
              <a:rPr lang="en-US" smtClean="0"/>
              <a:t>66</a:t>
            </a:fld>
            <a:endParaRPr lang="en-US"/>
          </a:p>
        </p:txBody>
      </p:sp>
      <p:sp>
        <p:nvSpPr>
          <p:cNvPr id="3" name="TextBox 2">
            <a:extLst>
              <a:ext uri="{FF2B5EF4-FFF2-40B4-BE49-F238E27FC236}">
                <a16:creationId xmlns:a16="http://schemas.microsoft.com/office/drawing/2014/main" id="{F3F59591-CA1B-895F-AC7C-AF43A9E60F06}"/>
              </a:ext>
            </a:extLst>
          </p:cNvPr>
          <p:cNvSpPr txBox="1"/>
          <p:nvPr/>
        </p:nvSpPr>
        <p:spPr>
          <a:xfrm>
            <a:off x="6821502" y="1360967"/>
            <a:ext cx="2821172" cy="246221"/>
          </a:xfrm>
          <a:prstGeom prst="rect">
            <a:avLst/>
          </a:prstGeom>
          <a:noFill/>
        </p:spPr>
        <p:txBody>
          <a:bodyPr wrap="square" rtlCol="0">
            <a:spAutoFit/>
          </a:bodyPr>
          <a:lstStyle/>
          <a:p>
            <a:r>
              <a:rPr lang="en-GB" sz="1000" dirty="0"/>
              <a:t>SplitInIceDSTPulsesTWCleaning6000ns</a:t>
            </a:r>
            <a:endParaRPr lang="en-DE" sz="1000" dirty="0"/>
          </a:p>
        </p:txBody>
      </p:sp>
      <p:cxnSp>
        <p:nvCxnSpPr>
          <p:cNvPr id="8" name="Straight Arrow Connector 7">
            <a:extLst>
              <a:ext uri="{FF2B5EF4-FFF2-40B4-BE49-F238E27FC236}">
                <a16:creationId xmlns:a16="http://schemas.microsoft.com/office/drawing/2014/main" id="{799A2DD2-ACD2-3E1B-3F91-5AEED0255EC2}"/>
              </a:ext>
            </a:extLst>
          </p:cNvPr>
          <p:cNvCxnSpPr>
            <a:cxnSpLocks/>
            <a:stCxn id="10" idx="2"/>
          </p:cNvCxnSpPr>
          <p:nvPr/>
        </p:nvCxnSpPr>
        <p:spPr>
          <a:xfrm>
            <a:off x="3581400" y="1976520"/>
            <a:ext cx="326292" cy="618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33BFF64-7C4B-4612-6073-EB970EFA69DB}"/>
              </a:ext>
            </a:extLst>
          </p:cNvPr>
          <p:cNvSpPr txBox="1"/>
          <p:nvPr/>
        </p:nvSpPr>
        <p:spPr>
          <a:xfrm>
            <a:off x="2717800" y="1607188"/>
            <a:ext cx="1727200" cy="369332"/>
          </a:xfrm>
          <a:prstGeom prst="rect">
            <a:avLst/>
          </a:prstGeom>
          <a:noFill/>
        </p:spPr>
        <p:txBody>
          <a:bodyPr wrap="square" rtlCol="0">
            <a:spAutoFit/>
          </a:bodyPr>
          <a:lstStyle/>
          <a:p>
            <a:r>
              <a:rPr lang="en-DE" dirty="0">
                <a:solidFill>
                  <a:srgbClr val="74B942"/>
                </a:solidFill>
              </a:rPr>
              <a:t>DNN contours</a:t>
            </a:r>
          </a:p>
        </p:txBody>
      </p:sp>
    </p:spTree>
    <p:extLst>
      <p:ext uri="{BB962C8B-B14F-4D97-AF65-F5344CB8AC3E}">
        <p14:creationId xmlns:p14="http://schemas.microsoft.com/office/powerpoint/2010/main" val="5946970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16DC-CA4D-7523-6490-A95CED949B47}"/>
              </a:ext>
            </a:extLst>
          </p:cNvPr>
          <p:cNvSpPr>
            <a:spLocks noGrp="1"/>
          </p:cNvSpPr>
          <p:nvPr>
            <p:ph type="title"/>
          </p:nvPr>
        </p:nvSpPr>
        <p:spPr/>
        <p:txBody>
          <a:bodyPr/>
          <a:lstStyle/>
          <a:p>
            <a:r>
              <a:rPr lang="en-DE" dirty="0"/>
              <a:t>Level5: cos(zenith)</a:t>
            </a:r>
          </a:p>
        </p:txBody>
      </p:sp>
      <p:sp>
        <p:nvSpPr>
          <p:cNvPr id="4" name="Date Placeholder 3">
            <a:extLst>
              <a:ext uri="{FF2B5EF4-FFF2-40B4-BE49-F238E27FC236}">
                <a16:creationId xmlns:a16="http://schemas.microsoft.com/office/drawing/2014/main" id="{E26D11D9-9D99-18E7-3AB0-D2475CAFD8A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41B8D23-9B45-5B25-2968-67C58E34E698}"/>
              </a:ext>
            </a:extLst>
          </p:cNvPr>
          <p:cNvSpPr>
            <a:spLocks noGrp="1"/>
          </p:cNvSpPr>
          <p:nvPr>
            <p:ph type="sldNum" sz="quarter" idx="12"/>
          </p:nvPr>
        </p:nvSpPr>
        <p:spPr/>
        <p:txBody>
          <a:bodyPr/>
          <a:lstStyle/>
          <a:p>
            <a:fld id="{CD8304E6-5469-594D-85BC-E468E92D2243}" type="slidenum">
              <a:rPr lang="en-US" smtClean="0"/>
              <a:t>67</a:t>
            </a:fld>
            <a:endParaRPr lang="en-US"/>
          </a:p>
        </p:txBody>
      </p:sp>
      <p:pic>
        <p:nvPicPr>
          <p:cNvPr id="6" name="Picture 5">
            <a:extLst>
              <a:ext uri="{FF2B5EF4-FFF2-40B4-BE49-F238E27FC236}">
                <a16:creationId xmlns:a16="http://schemas.microsoft.com/office/drawing/2014/main" id="{49164615-4982-B2E3-6218-09792B234AE6}"/>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123072E4-1F2C-5D67-5335-34251825D800}"/>
              </a:ext>
            </a:extLst>
          </p:cNvPr>
          <p:cNvPicPr>
            <a:picLocks noChangeAspect="1"/>
          </p:cNvPicPr>
          <p:nvPr/>
        </p:nvPicPr>
        <p:blipFill>
          <a:blip r:embed="rId3"/>
          <a:stretch>
            <a:fillRect/>
          </a:stretch>
        </p:blipFill>
        <p:spPr>
          <a:xfrm>
            <a:off x="6436362" y="1282700"/>
            <a:ext cx="5753100" cy="4292600"/>
          </a:xfrm>
          <a:prstGeom prst="rect">
            <a:avLst/>
          </a:prstGeom>
        </p:spPr>
      </p:pic>
    </p:spTree>
    <p:extLst>
      <p:ext uri="{BB962C8B-B14F-4D97-AF65-F5344CB8AC3E}">
        <p14:creationId xmlns:p14="http://schemas.microsoft.com/office/powerpoint/2010/main" val="26356411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C8121-CB3F-D1E3-4A49-196CA9EE1B8E}"/>
              </a:ext>
            </a:extLst>
          </p:cNvPr>
          <p:cNvSpPr>
            <a:spLocks noGrp="1"/>
          </p:cNvSpPr>
          <p:nvPr>
            <p:ph type="title"/>
          </p:nvPr>
        </p:nvSpPr>
        <p:spPr/>
        <p:txBody>
          <a:bodyPr/>
          <a:lstStyle/>
          <a:p>
            <a:r>
              <a:rPr lang="en-DE" dirty="0"/>
              <a:t>Proxy and target variable for unfolding – 10 years [H4a]</a:t>
            </a:r>
          </a:p>
        </p:txBody>
      </p:sp>
      <p:sp>
        <p:nvSpPr>
          <p:cNvPr id="4" name="Date Placeholder 3">
            <a:extLst>
              <a:ext uri="{FF2B5EF4-FFF2-40B4-BE49-F238E27FC236}">
                <a16:creationId xmlns:a16="http://schemas.microsoft.com/office/drawing/2014/main" id="{6A18D2D5-D484-CDB8-4C72-17A6F0DC98E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8DA12B2-4F34-CDEA-7EDE-857DD114416A}"/>
              </a:ext>
            </a:extLst>
          </p:cNvPr>
          <p:cNvSpPr>
            <a:spLocks noGrp="1"/>
          </p:cNvSpPr>
          <p:nvPr>
            <p:ph type="sldNum" sz="quarter" idx="12"/>
          </p:nvPr>
        </p:nvSpPr>
        <p:spPr/>
        <p:txBody>
          <a:bodyPr/>
          <a:lstStyle/>
          <a:p>
            <a:fld id="{CD8304E6-5469-594D-85BC-E468E92D2243}" type="slidenum">
              <a:rPr lang="en-US" smtClean="0"/>
              <a:t>68</a:t>
            </a:fld>
            <a:endParaRPr lang="en-US"/>
          </a:p>
        </p:txBody>
      </p:sp>
      <p:pic>
        <p:nvPicPr>
          <p:cNvPr id="8" name="Picture 7">
            <a:extLst>
              <a:ext uri="{FF2B5EF4-FFF2-40B4-BE49-F238E27FC236}">
                <a16:creationId xmlns:a16="http://schemas.microsoft.com/office/drawing/2014/main" id="{ED21DE40-6455-8AF0-562A-CBF1C8AC13B6}"/>
              </a:ext>
            </a:extLst>
          </p:cNvPr>
          <p:cNvPicPr>
            <a:picLocks noChangeAspect="1"/>
          </p:cNvPicPr>
          <p:nvPr/>
        </p:nvPicPr>
        <p:blipFill>
          <a:blip r:embed="rId2"/>
          <a:stretch>
            <a:fillRect/>
          </a:stretch>
        </p:blipFill>
        <p:spPr>
          <a:xfrm>
            <a:off x="6529810" y="1435100"/>
            <a:ext cx="5344597" cy="3987801"/>
          </a:xfrm>
          <a:prstGeom prst="rect">
            <a:avLst/>
          </a:prstGeom>
        </p:spPr>
      </p:pic>
      <p:pic>
        <p:nvPicPr>
          <p:cNvPr id="9" name="Picture 8">
            <a:extLst>
              <a:ext uri="{FF2B5EF4-FFF2-40B4-BE49-F238E27FC236}">
                <a16:creationId xmlns:a16="http://schemas.microsoft.com/office/drawing/2014/main" id="{D24877E4-C51E-4974-DF92-5C507FC701DF}"/>
              </a:ext>
            </a:extLst>
          </p:cNvPr>
          <p:cNvPicPr>
            <a:picLocks noChangeAspect="1"/>
          </p:cNvPicPr>
          <p:nvPr/>
        </p:nvPicPr>
        <p:blipFill>
          <a:blip r:embed="rId3"/>
          <a:stretch>
            <a:fillRect/>
          </a:stretch>
        </p:blipFill>
        <p:spPr>
          <a:xfrm>
            <a:off x="317593" y="1435099"/>
            <a:ext cx="5344598" cy="3987802"/>
          </a:xfrm>
          <a:prstGeom prst="rect">
            <a:avLst/>
          </a:prstGeom>
        </p:spPr>
      </p:pic>
    </p:spTree>
    <p:extLst>
      <p:ext uri="{BB962C8B-B14F-4D97-AF65-F5344CB8AC3E}">
        <p14:creationId xmlns:p14="http://schemas.microsoft.com/office/powerpoint/2010/main" val="1619313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40C8-E24A-C981-8014-075FA827280D}"/>
              </a:ext>
            </a:extLst>
          </p:cNvPr>
          <p:cNvSpPr>
            <a:spLocks noGrp="1"/>
          </p:cNvSpPr>
          <p:nvPr>
            <p:ph type="title"/>
          </p:nvPr>
        </p:nvSpPr>
        <p:spPr/>
        <p:txBody>
          <a:bodyPr/>
          <a:lstStyle/>
          <a:p>
            <a:r>
              <a:rPr lang="en-DE" dirty="0"/>
              <a:t>Unfolding with prompt and conv MCEq</a:t>
            </a:r>
          </a:p>
        </p:txBody>
      </p:sp>
      <p:sp>
        <p:nvSpPr>
          <p:cNvPr id="4" name="Date Placeholder 3">
            <a:extLst>
              <a:ext uri="{FF2B5EF4-FFF2-40B4-BE49-F238E27FC236}">
                <a16:creationId xmlns:a16="http://schemas.microsoft.com/office/drawing/2014/main" id="{59C00E13-AB47-7F2B-5A78-B443C9E3EA7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D714DD2-5B65-FF2C-E2B5-D2253BD8EC12}"/>
              </a:ext>
            </a:extLst>
          </p:cNvPr>
          <p:cNvSpPr>
            <a:spLocks noGrp="1"/>
          </p:cNvSpPr>
          <p:nvPr>
            <p:ph type="sldNum" sz="quarter" idx="12"/>
          </p:nvPr>
        </p:nvSpPr>
        <p:spPr/>
        <p:txBody>
          <a:bodyPr/>
          <a:lstStyle/>
          <a:p>
            <a:fld id="{CD8304E6-5469-594D-85BC-E468E92D2243}" type="slidenum">
              <a:rPr lang="en-US" smtClean="0"/>
              <a:t>69</a:t>
            </a:fld>
            <a:endParaRPr lang="en-US"/>
          </a:p>
        </p:txBody>
      </p:sp>
      <p:pic>
        <p:nvPicPr>
          <p:cNvPr id="6" name="Picture 5">
            <a:extLst>
              <a:ext uri="{FF2B5EF4-FFF2-40B4-BE49-F238E27FC236}">
                <a16:creationId xmlns:a16="http://schemas.microsoft.com/office/drawing/2014/main" id="{01B35FC3-BFCF-DCAC-AAD1-3CC2039F48A4}"/>
              </a:ext>
            </a:extLst>
          </p:cNvPr>
          <p:cNvPicPr>
            <a:picLocks noChangeAspect="1"/>
          </p:cNvPicPr>
          <p:nvPr/>
        </p:nvPicPr>
        <p:blipFill>
          <a:blip r:embed="rId2"/>
          <a:stretch>
            <a:fillRect/>
          </a:stretch>
        </p:blipFill>
        <p:spPr>
          <a:xfrm>
            <a:off x="3333509" y="1107440"/>
            <a:ext cx="6862341" cy="5188974"/>
          </a:xfrm>
          <a:prstGeom prst="rect">
            <a:avLst/>
          </a:prstGeom>
        </p:spPr>
      </p:pic>
    </p:spTree>
    <p:extLst>
      <p:ext uri="{BB962C8B-B14F-4D97-AF65-F5344CB8AC3E}">
        <p14:creationId xmlns:p14="http://schemas.microsoft.com/office/powerpoint/2010/main" val="4254790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7DC6E-5F3B-9E22-CA94-943E68C01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9A1F0F-628B-E7B2-C4E3-37B371408528}"/>
              </a:ext>
            </a:extLst>
          </p:cNvPr>
          <p:cNvSpPr>
            <a:spLocks noGrp="1"/>
          </p:cNvSpPr>
          <p:nvPr>
            <p:ph type="ctrTitle"/>
          </p:nvPr>
        </p:nvSpPr>
        <p:spPr/>
        <p:txBody>
          <a:bodyPr/>
          <a:lstStyle/>
          <a:p>
            <a:r>
              <a:rPr lang="en-DE" dirty="0"/>
              <a:t>Unfold Event Rate</a:t>
            </a:r>
          </a:p>
        </p:txBody>
      </p:sp>
      <p:sp>
        <p:nvSpPr>
          <p:cNvPr id="3" name="Subtitle 2">
            <a:extLst>
              <a:ext uri="{FF2B5EF4-FFF2-40B4-BE49-F238E27FC236}">
                <a16:creationId xmlns:a16="http://schemas.microsoft.com/office/drawing/2014/main" id="{2318B104-CA6B-5073-6E51-D6363F275DCA}"/>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F7CE8A8D-90AA-1379-C393-FA2A192AE0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7BC7150-BE87-EC84-681A-B5FF76E8F35D}"/>
              </a:ext>
            </a:extLst>
          </p:cNvPr>
          <p:cNvSpPr>
            <a:spLocks noGrp="1"/>
          </p:cNvSpPr>
          <p:nvPr>
            <p:ph type="sldNum" sz="quarter" idx="12"/>
          </p:nvPr>
        </p:nvSpPr>
        <p:spPr/>
        <p:txBody>
          <a:bodyPr/>
          <a:lstStyle/>
          <a:p>
            <a:fld id="{CD8304E6-5469-594D-85BC-E468E92D2243}" type="slidenum">
              <a:rPr lang="en-US" smtClean="0"/>
              <a:t>7</a:t>
            </a:fld>
            <a:endParaRPr lang="en-US"/>
          </a:p>
        </p:txBody>
      </p:sp>
    </p:spTree>
    <p:extLst>
      <p:ext uri="{BB962C8B-B14F-4D97-AF65-F5344CB8AC3E}">
        <p14:creationId xmlns:p14="http://schemas.microsoft.com/office/powerpoint/2010/main" val="4062797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F462-9A6D-D97A-2ED6-6EDAC06EB5AC}"/>
              </a:ext>
            </a:extLst>
          </p:cNvPr>
          <p:cNvSpPr>
            <a:spLocks noGrp="1"/>
          </p:cNvSpPr>
          <p:nvPr>
            <p:ph type="title"/>
          </p:nvPr>
        </p:nvSpPr>
        <p:spPr/>
        <p:txBody>
          <a:bodyPr/>
          <a:lstStyle/>
          <a:p>
            <a:r>
              <a:rPr lang="en-DE" dirty="0"/>
              <a:t>Prompt and conv: muon energy at surface for 10 years</a:t>
            </a:r>
          </a:p>
        </p:txBody>
      </p:sp>
      <p:sp>
        <p:nvSpPr>
          <p:cNvPr id="4" name="Date Placeholder 3">
            <a:extLst>
              <a:ext uri="{FF2B5EF4-FFF2-40B4-BE49-F238E27FC236}">
                <a16:creationId xmlns:a16="http://schemas.microsoft.com/office/drawing/2014/main" id="{D27D39E9-CC8E-FF7B-27A6-F49FADE9BC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06D93C0-49BC-2A05-E374-60242ACDB296}"/>
              </a:ext>
            </a:extLst>
          </p:cNvPr>
          <p:cNvSpPr>
            <a:spLocks noGrp="1"/>
          </p:cNvSpPr>
          <p:nvPr>
            <p:ph type="sldNum" sz="quarter" idx="12"/>
          </p:nvPr>
        </p:nvSpPr>
        <p:spPr/>
        <p:txBody>
          <a:bodyPr/>
          <a:lstStyle/>
          <a:p>
            <a:fld id="{CD8304E6-5469-594D-85BC-E468E92D2243}" type="slidenum">
              <a:rPr lang="en-US" smtClean="0"/>
              <a:t>70</a:t>
            </a:fld>
            <a:endParaRPr lang="en-US"/>
          </a:p>
        </p:txBody>
      </p:sp>
      <p:pic>
        <p:nvPicPr>
          <p:cNvPr id="6" name="Picture 5">
            <a:extLst>
              <a:ext uri="{FF2B5EF4-FFF2-40B4-BE49-F238E27FC236}">
                <a16:creationId xmlns:a16="http://schemas.microsoft.com/office/drawing/2014/main" id="{86A4DA38-0910-9361-FFFC-2066C9FB9505}"/>
              </a:ext>
            </a:extLst>
          </p:cNvPr>
          <p:cNvPicPr>
            <a:picLocks noChangeAspect="1"/>
          </p:cNvPicPr>
          <p:nvPr/>
        </p:nvPicPr>
        <p:blipFill>
          <a:blip r:embed="rId2"/>
          <a:stretch>
            <a:fillRect/>
          </a:stretch>
        </p:blipFill>
        <p:spPr>
          <a:xfrm>
            <a:off x="6292485" y="1282700"/>
            <a:ext cx="5753100" cy="4292600"/>
          </a:xfrm>
          <a:prstGeom prst="rect">
            <a:avLst/>
          </a:prstGeom>
        </p:spPr>
      </p:pic>
      <p:pic>
        <p:nvPicPr>
          <p:cNvPr id="7" name="Picture 6">
            <a:extLst>
              <a:ext uri="{FF2B5EF4-FFF2-40B4-BE49-F238E27FC236}">
                <a16:creationId xmlns:a16="http://schemas.microsoft.com/office/drawing/2014/main" id="{7D605056-17F5-B700-4B34-87648D8BC022}"/>
              </a:ext>
            </a:extLst>
          </p:cNvPr>
          <p:cNvPicPr>
            <a:picLocks noChangeAspect="1"/>
          </p:cNvPicPr>
          <p:nvPr/>
        </p:nvPicPr>
        <p:blipFill>
          <a:blip r:embed="rId3"/>
          <a:stretch>
            <a:fillRect/>
          </a:stretch>
        </p:blipFill>
        <p:spPr>
          <a:xfrm>
            <a:off x="145510" y="1282700"/>
            <a:ext cx="5753100" cy="4292600"/>
          </a:xfrm>
          <a:prstGeom prst="rect">
            <a:avLst/>
          </a:prstGeom>
        </p:spPr>
      </p:pic>
    </p:spTree>
    <p:extLst>
      <p:ext uri="{BB962C8B-B14F-4D97-AF65-F5344CB8AC3E}">
        <p14:creationId xmlns:p14="http://schemas.microsoft.com/office/powerpoint/2010/main" val="12778926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62B52-BA38-5A20-9778-0AD0334C9B5C}"/>
              </a:ext>
            </a:extLst>
          </p:cNvPr>
          <p:cNvSpPr>
            <a:spLocks noGrp="1"/>
          </p:cNvSpPr>
          <p:nvPr>
            <p:ph type="title"/>
          </p:nvPr>
        </p:nvSpPr>
        <p:spPr/>
        <p:txBody>
          <a:bodyPr/>
          <a:lstStyle/>
          <a:p>
            <a:r>
              <a:rPr lang="en-DE" dirty="0"/>
              <a:t>Compare all primary fluxes </a:t>
            </a:r>
          </a:p>
        </p:txBody>
      </p:sp>
      <p:sp>
        <p:nvSpPr>
          <p:cNvPr id="4" name="Date Placeholder 3">
            <a:extLst>
              <a:ext uri="{FF2B5EF4-FFF2-40B4-BE49-F238E27FC236}">
                <a16:creationId xmlns:a16="http://schemas.microsoft.com/office/drawing/2014/main" id="{F85D8111-5ED5-9265-D4DE-FA522F1E484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87ACA82-BDDF-76A0-DFAE-DA82EF600E61}"/>
              </a:ext>
            </a:extLst>
          </p:cNvPr>
          <p:cNvSpPr>
            <a:spLocks noGrp="1"/>
          </p:cNvSpPr>
          <p:nvPr>
            <p:ph type="sldNum" sz="quarter" idx="12"/>
          </p:nvPr>
        </p:nvSpPr>
        <p:spPr/>
        <p:txBody>
          <a:bodyPr/>
          <a:lstStyle/>
          <a:p>
            <a:fld id="{CD8304E6-5469-594D-85BC-E468E92D2243}" type="slidenum">
              <a:rPr lang="en-US" smtClean="0"/>
              <a:t>71</a:t>
            </a:fld>
            <a:endParaRPr lang="en-US"/>
          </a:p>
        </p:txBody>
      </p:sp>
      <p:pic>
        <p:nvPicPr>
          <p:cNvPr id="6" name="Picture 5">
            <a:extLst>
              <a:ext uri="{FF2B5EF4-FFF2-40B4-BE49-F238E27FC236}">
                <a16:creationId xmlns:a16="http://schemas.microsoft.com/office/drawing/2014/main" id="{C90A00F4-19F0-BD73-1917-392D38792E26}"/>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A39F173A-9250-71A7-5C2B-F74D51095C4D}"/>
              </a:ext>
            </a:extLst>
          </p:cNvPr>
          <p:cNvPicPr>
            <a:picLocks noChangeAspect="1"/>
          </p:cNvPicPr>
          <p:nvPr/>
        </p:nvPicPr>
        <p:blipFill>
          <a:blip r:embed="rId3"/>
          <a:stretch>
            <a:fillRect/>
          </a:stretch>
        </p:blipFill>
        <p:spPr>
          <a:xfrm>
            <a:off x="6292485" y="1282700"/>
            <a:ext cx="5753100" cy="4292600"/>
          </a:xfrm>
          <a:prstGeom prst="rect">
            <a:avLst/>
          </a:prstGeom>
        </p:spPr>
      </p:pic>
    </p:spTree>
    <p:extLst>
      <p:ext uri="{BB962C8B-B14F-4D97-AF65-F5344CB8AC3E}">
        <p14:creationId xmlns:p14="http://schemas.microsoft.com/office/powerpoint/2010/main" val="9449017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7194-B20C-F1A1-ECD5-2C474979A753}"/>
              </a:ext>
            </a:extLst>
          </p:cNvPr>
          <p:cNvSpPr>
            <a:spLocks noGrp="1"/>
          </p:cNvSpPr>
          <p:nvPr>
            <p:ph type="title"/>
          </p:nvPr>
        </p:nvSpPr>
        <p:spPr/>
        <p:txBody>
          <a:bodyPr/>
          <a:lstStyle/>
          <a:p>
            <a:r>
              <a:rPr lang="en-DE" dirty="0"/>
              <a:t>Angular reconstructions: DNN vs. SplineMPE</a:t>
            </a:r>
          </a:p>
        </p:txBody>
      </p:sp>
      <p:pic>
        <p:nvPicPr>
          <p:cNvPr id="7" name="Content Placeholder 6">
            <a:extLst>
              <a:ext uri="{FF2B5EF4-FFF2-40B4-BE49-F238E27FC236}">
                <a16:creationId xmlns:a16="http://schemas.microsoft.com/office/drawing/2014/main" id="{909090B6-4F06-DF81-8BB2-BF24972B724C}"/>
              </a:ext>
            </a:extLst>
          </p:cNvPr>
          <p:cNvPicPr>
            <a:picLocks noGrp="1" noChangeAspect="1"/>
          </p:cNvPicPr>
          <p:nvPr>
            <p:ph idx="1"/>
          </p:nvPr>
        </p:nvPicPr>
        <p:blipFill>
          <a:blip r:embed="rId3"/>
          <a:stretch>
            <a:fillRect/>
          </a:stretch>
        </p:blipFill>
        <p:spPr>
          <a:xfrm>
            <a:off x="81393" y="1455347"/>
            <a:ext cx="7139192" cy="3511215"/>
          </a:xfrm>
        </p:spPr>
      </p:pic>
      <p:sp>
        <p:nvSpPr>
          <p:cNvPr id="4" name="Date Placeholder 3">
            <a:extLst>
              <a:ext uri="{FF2B5EF4-FFF2-40B4-BE49-F238E27FC236}">
                <a16:creationId xmlns:a16="http://schemas.microsoft.com/office/drawing/2014/main" id="{0A1B9BAE-97A5-69F3-B89D-E70A262C506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F7C7EDC-F7DD-8B40-1F4F-7E70AD01B080}"/>
              </a:ext>
            </a:extLst>
          </p:cNvPr>
          <p:cNvSpPr>
            <a:spLocks noGrp="1"/>
          </p:cNvSpPr>
          <p:nvPr>
            <p:ph type="sldNum" sz="quarter" idx="12"/>
          </p:nvPr>
        </p:nvSpPr>
        <p:spPr/>
        <p:txBody>
          <a:bodyPr/>
          <a:lstStyle/>
          <a:p>
            <a:fld id="{CD8304E6-5469-594D-85BC-E468E92D2243}" type="slidenum">
              <a:rPr lang="en-US" smtClean="0"/>
              <a:t>72</a:t>
            </a:fld>
            <a:endParaRPr lang="en-US"/>
          </a:p>
        </p:txBody>
      </p:sp>
      <p:sp>
        <p:nvSpPr>
          <p:cNvPr id="9" name="TextBox 8">
            <a:extLst>
              <a:ext uri="{FF2B5EF4-FFF2-40B4-BE49-F238E27FC236}">
                <a16:creationId xmlns:a16="http://schemas.microsoft.com/office/drawing/2014/main" id="{685E1062-3A6D-2DC4-B2DF-8BF9E98CD806}"/>
              </a:ext>
            </a:extLst>
          </p:cNvPr>
          <p:cNvSpPr txBox="1"/>
          <p:nvPr/>
        </p:nvSpPr>
        <p:spPr>
          <a:xfrm>
            <a:off x="1326672" y="5147448"/>
            <a:ext cx="10456356" cy="1200329"/>
          </a:xfrm>
          <a:prstGeom prst="rect">
            <a:avLst/>
          </a:prstGeom>
          <a:noFill/>
        </p:spPr>
        <p:txBody>
          <a:bodyPr wrap="square" rtlCol="0">
            <a:spAutoFit/>
          </a:bodyPr>
          <a:lstStyle/>
          <a:p>
            <a:pPr marL="285750" indent="-285750">
              <a:buFont typeface="Wingdings" pitchFamily="2" charset="2"/>
              <a:buChar char="§"/>
            </a:pPr>
            <a:r>
              <a:rPr lang="en-DE" dirty="0"/>
              <a:t>Only small improvement at energies around 1 PeV</a:t>
            </a:r>
          </a:p>
          <a:p>
            <a:pPr marL="285750" indent="-285750">
              <a:buFont typeface="Wingdings" pitchFamily="2" charset="2"/>
              <a:buChar char="§"/>
            </a:pPr>
            <a:r>
              <a:rPr lang="en-DE" dirty="0"/>
              <a:t>Countours are larger</a:t>
            </a:r>
          </a:p>
          <a:p>
            <a:pPr marL="285750" indent="-285750">
              <a:buFont typeface="Wingdings" pitchFamily="2" charset="2"/>
              <a:buChar char="§"/>
            </a:pPr>
            <a:r>
              <a:rPr lang="en-DE" dirty="0"/>
              <a:t>Additional runtime</a:t>
            </a:r>
          </a:p>
          <a:p>
            <a:r>
              <a:rPr lang="en-DE" dirty="0">
                <a:solidFill>
                  <a:srgbClr val="74B942"/>
                </a:solidFill>
              </a:rPr>
              <a:t>-&gt; </a:t>
            </a:r>
            <a:r>
              <a:rPr lang="en-GB" dirty="0">
                <a:solidFill>
                  <a:srgbClr val="74B942"/>
                </a:solidFill>
              </a:rPr>
              <a:t>U</a:t>
            </a:r>
            <a:r>
              <a:rPr lang="en-DE" dirty="0">
                <a:solidFill>
                  <a:srgbClr val="74B942"/>
                </a:solidFill>
              </a:rPr>
              <a:t>se only DNN reconstruction, since we do not need the best angular resolution </a:t>
            </a:r>
          </a:p>
        </p:txBody>
      </p:sp>
      <p:pic>
        <p:nvPicPr>
          <p:cNvPr id="10" name="Picture 9">
            <a:extLst>
              <a:ext uri="{FF2B5EF4-FFF2-40B4-BE49-F238E27FC236}">
                <a16:creationId xmlns:a16="http://schemas.microsoft.com/office/drawing/2014/main" id="{D807E76D-2686-C82D-A982-13994A079B5C}"/>
              </a:ext>
            </a:extLst>
          </p:cNvPr>
          <p:cNvPicPr>
            <a:picLocks noChangeAspect="1"/>
          </p:cNvPicPr>
          <p:nvPr/>
        </p:nvPicPr>
        <p:blipFill>
          <a:blip r:embed="rId4"/>
          <a:stretch>
            <a:fillRect/>
          </a:stretch>
        </p:blipFill>
        <p:spPr>
          <a:xfrm>
            <a:off x="7244189" y="1490546"/>
            <a:ext cx="4866418" cy="3631014"/>
          </a:xfrm>
          <a:prstGeom prst="rect">
            <a:avLst/>
          </a:prstGeom>
        </p:spPr>
      </p:pic>
      <p:cxnSp>
        <p:nvCxnSpPr>
          <p:cNvPr id="3" name="Straight Arrow Connector 2">
            <a:extLst>
              <a:ext uri="{FF2B5EF4-FFF2-40B4-BE49-F238E27FC236}">
                <a16:creationId xmlns:a16="http://schemas.microsoft.com/office/drawing/2014/main" id="{AA372EC8-78BA-A4D8-4241-F42D89F0F362}"/>
              </a:ext>
            </a:extLst>
          </p:cNvPr>
          <p:cNvCxnSpPr>
            <a:cxnSpLocks/>
            <a:stCxn id="6" idx="2"/>
          </p:cNvCxnSpPr>
          <p:nvPr/>
        </p:nvCxnSpPr>
        <p:spPr>
          <a:xfrm>
            <a:off x="1944688" y="2104853"/>
            <a:ext cx="314569" cy="392375"/>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567F274-5939-A185-8212-1F34E0C11DCF}"/>
              </a:ext>
            </a:extLst>
          </p:cNvPr>
          <p:cNvSpPr txBox="1"/>
          <p:nvPr/>
        </p:nvSpPr>
        <p:spPr>
          <a:xfrm>
            <a:off x="1081088" y="1827854"/>
            <a:ext cx="1727200" cy="276999"/>
          </a:xfrm>
          <a:prstGeom prst="rect">
            <a:avLst/>
          </a:prstGeom>
          <a:noFill/>
        </p:spPr>
        <p:txBody>
          <a:bodyPr wrap="square" rtlCol="0">
            <a:spAutoFit/>
          </a:bodyPr>
          <a:lstStyle/>
          <a:p>
            <a:r>
              <a:rPr lang="en-DE" sz="1200" dirty="0">
                <a:solidFill>
                  <a:srgbClr val="74B942"/>
                </a:solidFill>
              </a:rPr>
              <a:t>DNN contours</a:t>
            </a:r>
          </a:p>
        </p:txBody>
      </p:sp>
      <p:sp>
        <p:nvSpPr>
          <p:cNvPr id="8" name="TextBox 7">
            <a:extLst>
              <a:ext uri="{FF2B5EF4-FFF2-40B4-BE49-F238E27FC236}">
                <a16:creationId xmlns:a16="http://schemas.microsoft.com/office/drawing/2014/main" id="{6AA8E826-8C94-6EF3-35A4-41AAE5B99DA0}"/>
              </a:ext>
            </a:extLst>
          </p:cNvPr>
          <p:cNvSpPr txBox="1"/>
          <p:nvPr/>
        </p:nvSpPr>
        <p:spPr>
          <a:xfrm>
            <a:off x="10730071" y="2382087"/>
            <a:ext cx="1247457" cy="369332"/>
          </a:xfrm>
          <a:prstGeom prst="rect">
            <a:avLst/>
          </a:prstGeom>
          <a:noFill/>
        </p:spPr>
        <p:txBody>
          <a:bodyPr wrap="none" rtlCol="0">
            <a:spAutoFit/>
          </a:bodyPr>
          <a:lstStyle/>
          <a:p>
            <a:r>
              <a:rPr lang="en-DE" dirty="0"/>
              <a:t>DNN: ~6ms</a:t>
            </a:r>
          </a:p>
        </p:txBody>
      </p:sp>
    </p:spTree>
    <p:extLst>
      <p:ext uri="{BB962C8B-B14F-4D97-AF65-F5344CB8AC3E}">
        <p14:creationId xmlns:p14="http://schemas.microsoft.com/office/powerpoint/2010/main" val="15526268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B47CB-6AA6-BB51-9899-C81AFDA14904}"/>
              </a:ext>
            </a:extLst>
          </p:cNvPr>
          <p:cNvSpPr>
            <a:spLocks noGrp="1"/>
          </p:cNvSpPr>
          <p:nvPr>
            <p:ph type="ctrTitle"/>
          </p:nvPr>
        </p:nvSpPr>
        <p:spPr/>
        <p:txBody>
          <a:bodyPr/>
          <a:lstStyle/>
          <a:p>
            <a:r>
              <a:rPr lang="en-DE" dirty="0"/>
              <a:t>Forward fit</a:t>
            </a:r>
          </a:p>
        </p:txBody>
      </p:sp>
      <p:sp>
        <p:nvSpPr>
          <p:cNvPr id="3" name="Subtitle 2">
            <a:extLst>
              <a:ext uri="{FF2B5EF4-FFF2-40B4-BE49-F238E27FC236}">
                <a16:creationId xmlns:a16="http://schemas.microsoft.com/office/drawing/2014/main" id="{BFD30378-06E2-8C38-074F-047985A6A14E}"/>
              </a:ext>
            </a:extLst>
          </p:cNvPr>
          <p:cNvSpPr>
            <a:spLocks noGrp="1"/>
          </p:cNvSpPr>
          <p:nvPr>
            <p:ph type="subTitle" idx="1"/>
          </p:nvPr>
        </p:nvSpPr>
        <p:spPr/>
        <p:txBody>
          <a:bodyPr/>
          <a:lstStyle/>
          <a:p>
            <a:endParaRPr lang="en-DE" dirty="0"/>
          </a:p>
        </p:txBody>
      </p:sp>
      <p:sp>
        <p:nvSpPr>
          <p:cNvPr id="4" name="Date Placeholder 3">
            <a:extLst>
              <a:ext uri="{FF2B5EF4-FFF2-40B4-BE49-F238E27FC236}">
                <a16:creationId xmlns:a16="http://schemas.microsoft.com/office/drawing/2014/main" id="{B1C29E16-E539-4663-F2FE-F80B6A893F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02384FE-8F3E-3F17-FC40-5B6406924496}"/>
              </a:ext>
            </a:extLst>
          </p:cNvPr>
          <p:cNvSpPr>
            <a:spLocks noGrp="1"/>
          </p:cNvSpPr>
          <p:nvPr>
            <p:ph type="sldNum" sz="quarter" idx="12"/>
          </p:nvPr>
        </p:nvSpPr>
        <p:spPr/>
        <p:txBody>
          <a:bodyPr/>
          <a:lstStyle/>
          <a:p>
            <a:fld id="{CD8304E6-5469-594D-85BC-E468E92D2243}" type="slidenum">
              <a:rPr lang="en-US" smtClean="0"/>
              <a:t>73</a:t>
            </a:fld>
            <a:endParaRPr lang="en-US"/>
          </a:p>
        </p:txBody>
      </p:sp>
    </p:spTree>
    <p:extLst>
      <p:ext uri="{BB962C8B-B14F-4D97-AF65-F5344CB8AC3E}">
        <p14:creationId xmlns:p14="http://schemas.microsoft.com/office/powerpoint/2010/main" val="10031534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E62A6E-A411-938C-7461-29919208C3F6}"/>
              </a:ext>
            </a:extLst>
          </p:cNvPr>
          <p:cNvPicPr>
            <a:picLocks noChangeAspect="1"/>
          </p:cNvPicPr>
          <p:nvPr/>
        </p:nvPicPr>
        <p:blipFill>
          <a:blip r:embed="rId2"/>
          <a:stretch>
            <a:fillRect/>
          </a:stretch>
        </p:blipFill>
        <p:spPr>
          <a:xfrm>
            <a:off x="6215442" y="2146739"/>
            <a:ext cx="5368941" cy="4005400"/>
          </a:xfrm>
          <a:prstGeom prst="rect">
            <a:avLst/>
          </a:prstGeom>
        </p:spPr>
      </p:pic>
      <p:pic>
        <p:nvPicPr>
          <p:cNvPr id="3" name="Picture 2">
            <a:extLst>
              <a:ext uri="{FF2B5EF4-FFF2-40B4-BE49-F238E27FC236}">
                <a16:creationId xmlns:a16="http://schemas.microsoft.com/office/drawing/2014/main" id="{CC87164E-3825-272E-2E70-CF58817CBAAA}"/>
              </a:ext>
            </a:extLst>
          </p:cNvPr>
          <p:cNvPicPr>
            <a:picLocks noChangeAspect="1"/>
          </p:cNvPicPr>
          <p:nvPr/>
        </p:nvPicPr>
        <p:blipFill>
          <a:blip r:embed="rId3"/>
          <a:stretch>
            <a:fillRect/>
          </a:stretch>
        </p:blipFill>
        <p:spPr>
          <a:xfrm>
            <a:off x="287673" y="2146739"/>
            <a:ext cx="5368940" cy="4005400"/>
          </a:xfrm>
          <a:prstGeom prst="rect">
            <a:avLst/>
          </a:prstGeom>
        </p:spPr>
      </p:pic>
      <p:sp>
        <p:nvSpPr>
          <p:cNvPr id="2" name="Title 1">
            <a:extLst>
              <a:ext uri="{FF2B5EF4-FFF2-40B4-BE49-F238E27FC236}">
                <a16:creationId xmlns:a16="http://schemas.microsoft.com/office/drawing/2014/main" id="{13EECCC0-81CA-A109-6BC9-2FB19DDE2578}"/>
              </a:ext>
            </a:extLst>
          </p:cNvPr>
          <p:cNvSpPr>
            <a:spLocks noGrp="1"/>
          </p:cNvSpPr>
          <p:nvPr>
            <p:ph type="title"/>
          </p:nvPr>
        </p:nvSpPr>
        <p:spPr/>
        <p:txBody>
          <a:bodyPr>
            <a:normAutofit/>
          </a:bodyPr>
          <a:lstStyle/>
          <a:p>
            <a:r>
              <a:rPr lang="en-DE" dirty="0"/>
              <a:t>Expected muons for 10 years: leading vs. bundle energy (GSF)</a:t>
            </a:r>
          </a:p>
        </p:txBody>
      </p:sp>
      <p:sp>
        <p:nvSpPr>
          <p:cNvPr id="4" name="Date Placeholder 3">
            <a:extLst>
              <a:ext uri="{FF2B5EF4-FFF2-40B4-BE49-F238E27FC236}">
                <a16:creationId xmlns:a16="http://schemas.microsoft.com/office/drawing/2014/main" id="{76D51072-A771-182E-D4EE-1628C0CCB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1E5B0B-5DBE-EDD4-BE13-64C298B4CB99}"/>
              </a:ext>
            </a:extLst>
          </p:cNvPr>
          <p:cNvSpPr>
            <a:spLocks noGrp="1"/>
          </p:cNvSpPr>
          <p:nvPr>
            <p:ph type="sldNum" sz="quarter" idx="12"/>
          </p:nvPr>
        </p:nvSpPr>
        <p:spPr/>
        <p:txBody>
          <a:bodyPr/>
          <a:lstStyle/>
          <a:p>
            <a:fld id="{CD8304E6-5469-594D-85BC-E468E92D2243}" type="slidenum">
              <a:rPr lang="en-US" smtClean="0"/>
              <a:t>74</a:t>
            </a:fld>
            <a:endParaRPr lang="en-US"/>
          </a:p>
        </p:txBody>
      </p:sp>
      <p:sp>
        <p:nvSpPr>
          <p:cNvPr id="11" name="TextBox 10">
            <a:extLst>
              <a:ext uri="{FF2B5EF4-FFF2-40B4-BE49-F238E27FC236}">
                <a16:creationId xmlns:a16="http://schemas.microsoft.com/office/drawing/2014/main" id="{D53989D6-3A80-43A8-7D42-1B86F7881A58}"/>
              </a:ext>
            </a:extLst>
          </p:cNvPr>
          <p:cNvSpPr txBox="1"/>
          <p:nvPr/>
        </p:nvSpPr>
        <p:spPr>
          <a:xfrm>
            <a:off x="3742123" y="6139543"/>
            <a:ext cx="6116251" cy="584775"/>
          </a:xfrm>
          <a:prstGeom prst="rect">
            <a:avLst/>
          </a:prstGeom>
          <a:noFill/>
        </p:spPr>
        <p:txBody>
          <a:bodyPr wrap="square" rtlCol="0">
            <a:spAutoFit/>
          </a:bodyPr>
          <a:lstStyle/>
          <a:p>
            <a:pPr marL="285750" indent="-285750">
              <a:buFont typeface="Wingdings" pitchFamily="2" charset="2"/>
              <a:buChar char="Ø"/>
            </a:pPr>
            <a:r>
              <a:rPr lang="en-DE" sz="1600" dirty="0">
                <a:solidFill>
                  <a:schemeClr val="accent6"/>
                </a:solidFill>
              </a:rPr>
              <a:t>Both leading and bundle energy are sensitive to detect prompt</a:t>
            </a:r>
          </a:p>
          <a:p>
            <a:pPr marL="285750" indent="-285750">
              <a:buFont typeface="Wingdings" pitchFamily="2" charset="2"/>
              <a:buChar char="Ø"/>
            </a:pPr>
            <a:r>
              <a:rPr lang="en-DE" sz="1600" dirty="0">
                <a:solidFill>
                  <a:schemeClr val="accent6"/>
                </a:solidFill>
              </a:rPr>
              <a:t>Leading muon energy is more sensitive </a:t>
            </a:r>
          </a:p>
        </p:txBody>
      </p:sp>
      <p:sp>
        <p:nvSpPr>
          <p:cNvPr id="9" name="Oval 8">
            <a:extLst>
              <a:ext uri="{FF2B5EF4-FFF2-40B4-BE49-F238E27FC236}">
                <a16:creationId xmlns:a16="http://schemas.microsoft.com/office/drawing/2014/main" id="{AD965EDF-68DA-81F8-28DF-D32F2D223701}"/>
              </a:ext>
            </a:extLst>
          </p:cNvPr>
          <p:cNvSpPr/>
          <p:nvPr/>
        </p:nvSpPr>
        <p:spPr>
          <a:xfrm>
            <a:off x="9858375" y="4849547"/>
            <a:ext cx="1495426" cy="692273"/>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741E45A7-46FD-DD7C-2FA6-45885CE1FEA7}"/>
              </a:ext>
            </a:extLst>
          </p:cNvPr>
          <p:cNvSpPr/>
          <p:nvPr/>
        </p:nvSpPr>
        <p:spPr>
          <a:xfrm>
            <a:off x="3075709" y="4827744"/>
            <a:ext cx="1541262" cy="714076"/>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595F4DF6-BFC1-34F8-EE49-CE92526736D0}"/>
              </a:ext>
            </a:extLst>
          </p:cNvPr>
          <p:cNvSpPr txBox="1"/>
          <p:nvPr/>
        </p:nvSpPr>
        <p:spPr>
          <a:xfrm>
            <a:off x="1461486" y="4449486"/>
            <a:ext cx="1205458" cy="307777"/>
          </a:xfrm>
          <a:prstGeom prst="rect">
            <a:avLst/>
          </a:prstGeom>
          <a:noFill/>
        </p:spPr>
        <p:txBody>
          <a:bodyPr wrap="none" rtlCol="0">
            <a:spAutoFit/>
          </a:bodyPr>
          <a:lstStyle/>
          <a:p>
            <a:r>
              <a:rPr lang="en-DE" sz="1400" dirty="0"/>
              <a:t>L2 MuonFilter</a:t>
            </a:r>
          </a:p>
        </p:txBody>
      </p:sp>
      <p:sp>
        <p:nvSpPr>
          <p:cNvPr id="8" name="TextBox 7">
            <a:extLst>
              <a:ext uri="{FF2B5EF4-FFF2-40B4-BE49-F238E27FC236}">
                <a16:creationId xmlns:a16="http://schemas.microsoft.com/office/drawing/2014/main" id="{934AAF75-47B7-DA2B-D545-FA25C4D81860}"/>
              </a:ext>
            </a:extLst>
          </p:cNvPr>
          <p:cNvSpPr txBox="1"/>
          <p:nvPr/>
        </p:nvSpPr>
        <p:spPr>
          <a:xfrm>
            <a:off x="7345541" y="4449485"/>
            <a:ext cx="1205458" cy="307777"/>
          </a:xfrm>
          <a:prstGeom prst="rect">
            <a:avLst/>
          </a:prstGeom>
          <a:noFill/>
        </p:spPr>
        <p:txBody>
          <a:bodyPr wrap="none" rtlCol="0">
            <a:spAutoFit/>
          </a:bodyPr>
          <a:lstStyle/>
          <a:p>
            <a:r>
              <a:rPr lang="en-DE" sz="1400" dirty="0"/>
              <a:t>L2 MuonFilter</a:t>
            </a:r>
          </a:p>
        </p:txBody>
      </p:sp>
      <p:pic>
        <p:nvPicPr>
          <p:cNvPr id="12" name="Picture 2" descr="Logo Cosmic Interacting Matters">
            <a:extLst>
              <a:ext uri="{FF2B5EF4-FFF2-40B4-BE49-F238E27FC236}">
                <a16:creationId xmlns:a16="http://schemas.microsoft.com/office/drawing/2014/main" id="{013334C4-5A06-621A-1178-83CAF9FE6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15AB8EB-8229-5366-CECD-0806875B4666}"/>
              </a:ext>
            </a:extLst>
          </p:cNvPr>
          <p:cNvSpPr txBox="1"/>
          <p:nvPr/>
        </p:nvSpPr>
        <p:spPr>
          <a:xfrm>
            <a:off x="1080655" y="1316182"/>
            <a:ext cx="5921044" cy="646331"/>
          </a:xfrm>
          <a:prstGeom prst="rect">
            <a:avLst/>
          </a:prstGeom>
          <a:noFill/>
        </p:spPr>
        <p:txBody>
          <a:bodyPr wrap="none" rtlCol="0">
            <a:spAutoFit/>
          </a:bodyPr>
          <a:lstStyle/>
          <a:p>
            <a:pPr marL="285750" indent="-285750">
              <a:buFont typeface="Wingdings" pitchFamily="2" charset="2"/>
              <a:buChar char="§"/>
            </a:pPr>
            <a:r>
              <a:rPr lang="en-DE" dirty="0"/>
              <a:t>leading: energy of most energetic muon in a muon bundle</a:t>
            </a:r>
          </a:p>
          <a:p>
            <a:pPr marL="285750" indent="-285750">
              <a:buFont typeface="Wingdings" pitchFamily="2" charset="2"/>
              <a:buChar char="§"/>
            </a:pPr>
            <a:r>
              <a:rPr lang="en-DE" dirty="0"/>
              <a:t>bundle: sum of energies of all muons of the bundle</a:t>
            </a:r>
          </a:p>
        </p:txBody>
      </p:sp>
    </p:spTree>
    <p:extLst>
      <p:ext uri="{BB962C8B-B14F-4D97-AF65-F5344CB8AC3E}">
        <p14:creationId xmlns:p14="http://schemas.microsoft.com/office/powerpoint/2010/main" val="27195507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4F335-0DF1-5E81-EE42-EF5E9D6BA8FD}"/>
              </a:ext>
            </a:extLst>
          </p:cNvPr>
          <p:cNvSpPr>
            <a:spLocks noGrp="1"/>
          </p:cNvSpPr>
          <p:nvPr>
            <p:ph type="title"/>
          </p:nvPr>
        </p:nvSpPr>
        <p:spPr/>
        <p:txBody>
          <a:bodyPr/>
          <a:lstStyle/>
          <a:p>
            <a:r>
              <a:rPr lang="en-DE" dirty="0"/>
              <a:t>Pseudo data sampling</a:t>
            </a:r>
          </a:p>
        </p:txBody>
      </p:sp>
      <p:sp>
        <p:nvSpPr>
          <p:cNvPr id="4" name="Date Placeholder 3">
            <a:extLst>
              <a:ext uri="{FF2B5EF4-FFF2-40B4-BE49-F238E27FC236}">
                <a16:creationId xmlns:a16="http://schemas.microsoft.com/office/drawing/2014/main" id="{FF554441-40EA-3F7B-BFB6-484497EF0B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B2466FF-C984-D087-6784-649291658C9F}"/>
              </a:ext>
            </a:extLst>
          </p:cNvPr>
          <p:cNvSpPr>
            <a:spLocks noGrp="1"/>
          </p:cNvSpPr>
          <p:nvPr>
            <p:ph type="sldNum" sz="quarter" idx="12"/>
          </p:nvPr>
        </p:nvSpPr>
        <p:spPr/>
        <p:txBody>
          <a:bodyPr/>
          <a:lstStyle/>
          <a:p>
            <a:fld id="{CD8304E6-5469-594D-85BC-E468E92D2243}" type="slidenum">
              <a:rPr lang="en-US" smtClean="0"/>
              <a:t>75</a:t>
            </a:fld>
            <a:endParaRPr lang="en-US"/>
          </a:p>
        </p:txBody>
      </p:sp>
      <p:sp>
        <p:nvSpPr>
          <p:cNvPr id="3" name="TextBox 2">
            <a:extLst>
              <a:ext uri="{FF2B5EF4-FFF2-40B4-BE49-F238E27FC236}">
                <a16:creationId xmlns:a16="http://schemas.microsoft.com/office/drawing/2014/main" id="{AA34C1D8-32F5-BB63-A663-0F1DFC0A60F5}"/>
              </a:ext>
            </a:extLst>
          </p:cNvPr>
          <p:cNvSpPr txBox="1"/>
          <p:nvPr/>
        </p:nvSpPr>
        <p:spPr>
          <a:xfrm>
            <a:off x="3403600" y="5927408"/>
            <a:ext cx="5384800" cy="369332"/>
          </a:xfrm>
          <a:prstGeom prst="rect">
            <a:avLst/>
          </a:prstGeom>
          <a:noFill/>
        </p:spPr>
        <p:txBody>
          <a:bodyPr wrap="square" rtlCol="0">
            <a:spAutoFit/>
          </a:bodyPr>
          <a:lstStyle/>
          <a:p>
            <a:pPr marL="285750" indent="-285750">
              <a:buFont typeface="Wingdings" pitchFamily="2" charset="2"/>
              <a:buChar char="Ø"/>
            </a:pPr>
            <a:r>
              <a:rPr lang="en-DE" dirty="0">
                <a:solidFill>
                  <a:schemeClr val="accent6"/>
                </a:solidFill>
              </a:rPr>
              <a:t>Tagging allows scaling of prompt by factor n</a:t>
            </a:r>
            <a:r>
              <a:rPr lang="en-DE" baseline="-25000" dirty="0">
                <a:solidFill>
                  <a:schemeClr val="accent6"/>
                </a:solidFill>
              </a:rPr>
              <a:t>pr</a:t>
            </a:r>
            <a:endParaRPr lang="en-DE" dirty="0">
              <a:solidFill>
                <a:schemeClr val="accent6"/>
              </a:solidFill>
            </a:endParaRPr>
          </a:p>
        </p:txBody>
      </p:sp>
      <p:pic>
        <p:nvPicPr>
          <p:cNvPr id="6" name="Picture 5">
            <a:extLst>
              <a:ext uri="{FF2B5EF4-FFF2-40B4-BE49-F238E27FC236}">
                <a16:creationId xmlns:a16="http://schemas.microsoft.com/office/drawing/2014/main" id="{DAA23221-2778-C0B7-BA30-18FAB679528A}"/>
              </a:ext>
            </a:extLst>
          </p:cNvPr>
          <p:cNvPicPr>
            <a:picLocks noChangeAspect="1"/>
          </p:cNvPicPr>
          <p:nvPr/>
        </p:nvPicPr>
        <p:blipFill>
          <a:blip r:embed="rId2"/>
          <a:stretch>
            <a:fillRect/>
          </a:stretch>
        </p:blipFill>
        <p:spPr>
          <a:xfrm>
            <a:off x="6214598" y="1336040"/>
            <a:ext cx="5674859" cy="4233625"/>
          </a:xfrm>
          <a:prstGeom prst="rect">
            <a:avLst/>
          </a:prstGeom>
        </p:spPr>
      </p:pic>
      <p:pic>
        <p:nvPicPr>
          <p:cNvPr id="7" name="Picture 6">
            <a:extLst>
              <a:ext uri="{FF2B5EF4-FFF2-40B4-BE49-F238E27FC236}">
                <a16:creationId xmlns:a16="http://schemas.microsoft.com/office/drawing/2014/main" id="{DF6AA7A4-4EDC-2BEF-FDCF-D24713A92B64}"/>
              </a:ext>
            </a:extLst>
          </p:cNvPr>
          <p:cNvPicPr>
            <a:picLocks noChangeAspect="1"/>
          </p:cNvPicPr>
          <p:nvPr/>
        </p:nvPicPr>
        <p:blipFill>
          <a:blip r:embed="rId3"/>
          <a:stretch>
            <a:fillRect/>
          </a:stretch>
        </p:blipFill>
        <p:spPr>
          <a:xfrm>
            <a:off x="284528" y="1336040"/>
            <a:ext cx="5656844" cy="4233625"/>
          </a:xfrm>
          <a:prstGeom prst="rect">
            <a:avLst/>
          </a:prstGeom>
        </p:spPr>
      </p:pic>
      <p:pic>
        <p:nvPicPr>
          <p:cNvPr id="8" name="Picture 2" descr="Logo Cosmic Interacting Matters">
            <a:extLst>
              <a:ext uri="{FF2B5EF4-FFF2-40B4-BE49-F238E27FC236}">
                <a16:creationId xmlns:a16="http://schemas.microsoft.com/office/drawing/2014/main" id="{D42836FF-0275-354A-8D0B-E2F39E2DEE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25F051A-D8AA-0A55-D5CE-65DAB1D2668C}"/>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28639070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2797BE5-D2EE-58B3-CCDA-F7D9CEAE984A}"/>
              </a:ext>
            </a:extLst>
          </p:cNvPr>
          <p:cNvPicPr>
            <a:picLocks noChangeAspect="1"/>
          </p:cNvPicPr>
          <p:nvPr/>
        </p:nvPicPr>
        <p:blipFill>
          <a:blip r:embed="rId2"/>
          <a:stretch>
            <a:fillRect/>
          </a:stretch>
        </p:blipFill>
        <p:spPr>
          <a:xfrm>
            <a:off x="6777295" y="1300974"/>
            <a:ext cx="5232912" cy="4863530"/>
          </a:xfrm>
          <a:prstGeom prst="rect">
            <a:avLst/>
          </a:prstGeom>
        </p:spPr>
      </p:pic>
      <p:sp>
        <p:nvSpPr>
          <p:cNvPr id="2" name="Title 1">
            <a:extLst>
              <a:ext uri="{FF2B5EF4-FFF2-40B4-BE49-F238E27FC236}">
                <a16:creationId xmlns:a16="http://schemas.microsoft.com/office/drawing/2014/main" id="{A7A3F6E2-73F4-EA5B-0662-82BE9E26AB06}"/>
              </a:ext>
            </a:extLst>
          </p:cNvPr>
          <p:cNvSpPr>
            <a:spLocks noGrp="1"/>
          </p:cNvSpPr>
          <p:nvPr>
            <p:ph type="title"/>
          </p:nvPr>
        </p:nvSpPr>
        <p:spPr/>
        <p:txBody>
          <a:bodyPr>
            <a:normAutofit/>
          </a:bodyPr>
          <a:lstStyle/>
          <a:p>
            <a:r>
              <a:rPr lang="en-GB" dirty="0"/>
              <a:t>Poisson likelihood fit performed in leading muon energy</a:t>
            </a:r>
            <a:endParaRPr lang="en-DE" dirty="0"/>
          </a:p>
        </p:txBody>
      </p:sp>
      <p:sp>
        <p:nvSpPr>
          <p:cNvPr id="4" name="Date Placeholder 3">
            <a:extLst>
              <a:ext uri="{FF2B5EF4-FFF2-40B4-BE49-F238E27FC236}">
                <a16:creationId xmlns:a16="http://schemas.microsoft.com/office/drawing/2014/main" id="{5CF573ED-111C-A97A-DEB4-3194E2FE117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7821597-BA4C-2B45-6D66-566632A1A200}"/>
              </a:ext>
            </a:extLst>
          </p:cNvPr>
          <p:cNvSpPr>
            <a:spLocks noGrp="1"/>
          </p:cNvSpPr>
          <p:nvPr>
            <p:ph type="sldNum" sz="quarter" idx="12"/>
          </p:nvPr>
        </p:nvSpPr>
        <p:spPr/>
        <p:txBody>
          <a:bodyPr/>
          <a:lstStyle/>
          <a:p>
            <a:fld id="{CD8304E6-5469-594D-85BC-E468E92D2243}" type="slidenum">
              <a:rPr lang="en-US" smtClean="0"/>
              <a:t>76</a:t>
            </a:fld>
            <a:endParaRPr lang="en-US"/>
          </a:p>
        </p:txBody>
      </p:sp>
      <p:sp>
        <p:nvSpPr>
          <p:cNvPr id="3" name="TextBox 2">
            <a:extLst>
              <a:ext uri="{FF2B5EF4-FFF2-40B4-BE49-F238E27FC236}">
                <a16:creationId xmlns:a16="http://schemas.microsoft.com/office/drawing/2014/main" id="{E5B11366-863A-824B-C2EE-8FA3260532B2}"/>
              </a:ext>
            </a:extLst>
          </p:cNvPr>
          <p:cNvSpPr txBox="1"/>
          <p:nvPr/>
        </p:nvSpPr>
        <p:spPr>
          <a:xfrm>
            <a:off x="7781702" y="6066589"/>
            <a:ext cx="3636145" cy="646331"/>
          </a:xfrm>
          <a:prstGeom prst="rect">
            <a:avLst/>
          </a:prstGeom>
          <a:noFill/>
        </p:spPr>
        <p:txBody>
          <a:bodyPr wrap="square" rtlCol="0">
            <a:spAutoFit/>
          </a:bodyPr>
          <a:lstStyle/>
          <a:p>
            <a:pPr marL="285750" indent="-285750">
              <a:buFont typeface="Wingdings" pitchFamily="2" charset="2"/>
              <a:buChar char="Ø"/>
            </a:pPr>
            <a:r>
              <a:rPr lang="en-GB" dirty="0">
                <a:solidFill>
                  <a:schemeClr val="accent6"/>
                </a:solidFill>
              </a:rPr>
              <a:t>B</a:t>
            </a:r>
            <a:r>
              <a:rPr lang="en-DE" dirty="0">
                <a:solidFill>
                  <a:schemeClr val="accent6"/>
                </a:solidFill>
              </a:rPr>
              <a:t>ias starts at a prompt normalization of ~0.1</a:t>
            </a:r>
          </a:p>
        </p:txBody>
      </p:sp>
      <p:pic>
        <p:nvPicPr>
          <p:cNvPr id="9" name="Picture 8">
            <a:extLst>
              <a:ext uri="{FF2B5EF4-FFF2-40B4-BE49-F238E27FC236}">
                <a16:creationId xmlns:a16="http://schemas.microsoft.com/office/drawing/2014/main" id="{1FC3C94A-C537-2369-8F41-03D4DBB8AD69}"/>
              </a:ext>
            </a:extLst>
          </p:cNvPr>
          <p:cNvPicPr>
            <a:picLocks noChangeAspect="1"/>
          </p:cNvPicPr>
          <p:nvPr/>
        </p:nvPicPr>
        <p:blipFill>
          <a:blip r:embed="rId3"/>
          <a:stretch>
            <a:fillRect/>
          </a:stretch>
        </p:blipFill>
        <p:spPr>
          <a:xfrm>
            <a:off x="799931" y="2618719"/>
            <a:ext cx="5670550" cy="367444"/>
          </a:xfrm>
          <a:prstGeom prst="rect">
            <a:avLst/>
          </a:prstGeom>
        </p:spPr>
      </p:pic>
      <p:pic>
        <p:nvPicPr>
          <p:cNvPr id="12" name="Picture 11">
            <a:extLst>
              <a:ext uri="{FF2B5EF4-FFF2-40B4-BE49-F238E27FC236}">
                <a16:creationId xmlns:a16="http://schemas.microsoft.com/office/drawing/2014/main" id="{83B04257-D2EE-2FCA-1E48-F2D19347C147}"/>
              </a:ext>
            </a:extLst>
          </p:cNvPr>
          <p:cNvPicPr>
            <a:picLocks noChangeAspect="1"/>
          </p:cNvPicPr>
          <p:nvPr/>
        </p:nvPicPr>
        <p:blipFill>
          <a:blip r:embed="rId4"/>
          <a:stretch>
            <a:fillRect/>
          </a:stretch>
        </p:blipFill>
        <p:spPr>
          <a:xfrm>
            <a:off x="799931" y="3033662"/>
            <a:ext cx="5069273" cy="743633"/>
          </a:xfrm>
          <a:prstGeom prst="rect">
            <a:avLst/>
          </a:prstGeom>
        </p:spPr>
      </p:pic>
      <p:pic>
        <p:nvPicPr>
          <p:cNvPr id="13" name="Picture 12">
            <a:extLst>
              <a:ext uri="{FF2B5EF4-FFF2-40B4-BE49-F238E27FC236}">
                <a16:creationId xmlns:a16="http://schemas.microsoft.com/office/drawing/2014/main" id="{1B0F40A9-803D-E7C1-581F-3B0E111E9B2B}"/>
              </a:ext>
            </a:extLst>
          </p:cNvPr>
          <p:cNvPicPr>
            <a:picLocks noChangeAspect="1"/>
          </p:cNvPicPr>
          <p:nvPr/>
        </p:nvPicPr>
        <p:blipFill>
          <a:blip r:embed="rId5"/>
          <a:stretch>
            <a:fillRect/>
          </a:stretch>
        </p:blipFill>
        <p:spPr>
          <a:xfrm>
            <a:off x="830342" y="3804705"/>
            <a:ext cx="1917700" cy="622758"/>
          </a:xfrm>
          <a:prstGeom prst="rect">
            <a:avLst/>
          </a:prstGeom>
        </p:spPr>
      </p:pic>
      <p:pic>
        <p:nvPicPr>
          <p:cNvPr id="14" name="Picture 13">
            <a:extLst>
              <a:ext uri="{FF2B5EF4-FFF2-40B4-BE49-F238E27FC236}">
                <a16:creationId xmlns:a16="http://schemas.microsoft.com/office/drawing/2014/main" id="{6DB36409-982D-31E1-F4CC-497000C60E69}"/>
              </a:ext>
            </a:extLst>
          </p:cNvPr>
          <p:cNvPicPr>
            <a:picLocks noChangeAspect="1"/>
          </p:cNvPicPr>
          <p:nvPr/>
        </p:nvPicPr>
        <p:blipFill>
          <a:blip r:embed="rId6"/>
          <a:stretch>
            <a:fillRect/>
          </a:stretch>
        </p:blipFill>
        <p:spPr>
          <a:xfrm>
            <a:off x="765144" y="4580119"/>
            <a:ext cx="3636146" cy="645963"/>
          </a:xfrm>
          <a:prstGeom prst="rect">
            <a:avLst/>
          </a:prstGeom>
        </p:spPr>
      </p:pic>
      <p:pic>
        <p:nvPicPr>
          <p:cNvPr id="15" name="Picture 14">
            <a:extLst>
              <a:ext uri="{FF2B5EF4-FFF2-40B4-BE49-F238E27FC236}">
                <a16:creationId xmlns:a16="http://schemas.microsoft.com/office/drawing/2014/main" id="{3885BC0A-3752-8B28-920C-5842974D34FF}"/>
              </a:ext>
            </a:extLst>
          </p:cNvPr>
          <p:cNvPicPr>
            <a:picLocks noChangeAspect="1"/>
          </p:cNvPicPr>
          <p:nvPr/>
        </p:nvPicPr>
        <p:blipFill>
          <a:blip r:embed="rId7"/>
          <a:stretch>
            <a:fillRect/>
          </a:stretch>
        </p:blipFill>
        <p:spPr>
          <a:xfrm>
            <a:off x="828369" y="5314401"/>
            <a:ext cx="6756400" cy="769293"/>
          </a:xfrm>
          <a:prstGeom prst="rect">
            <a:avLst/>
          </a:prstGeom>
        </p:spPr>
      </p:pic>
      <p:sp>
        <p:nvSpPr>
          <p:cNvPr id="16" name="TextBox 15">
            <a:extLst>
              <a:ext uri="{FF2B5EF4-FFF2-40B4-BE49-F238E27FC236}">
                <a16:creationId xmlns:a16="http://schemas.microsoft.com/office/drawing/2014/main" id="{14B70976-386A-8141-80C5-0B8C28BD532A}"/>
              </a:ext>
            </a:extLst>
          </p:cNvPr>
          <p:cNvSpPr txBox="1"/>
          <p:nvPr/>
        </p:nvSpPr>
        <p:spPr>
          <a:xfrm>
            <a:off x="23537" y="2203927"/>
            <a:ext cx="1196161" cy="246221"/>
          </a:xfrm>
          <a:prstGeom prst="rect">
            <a:avLst/>
          </a:prstGeom>
          <a:noFill/>
        </p:spPr>
        <p:txBody>
          <a:bodyPr wrap="none" rtlCol="0">
            <a:spAutoFit/>
          </a:bodyPr>
          <a:lstStyle/>
          <a:p>
            <a:r>
              <a:rPr lang="en-GB" sz="1000" dirty="0">
                <a:solidFill>
                  <a:schemeClr val="bg1">
                    <a:lumMod val="50000"/>
                  </a:schemeClr>
                </a:solidFill>
              </a:rPr>
              <a:t>MC c</a:t>
            </a:r>
            <a:r>
              <a:rPr lang="en-DE" sz="1000" dirty="0">
                <a:solidFill>
                  <a:schemeClr val="bg1">
                    <a:lumMod val="50000"/>
                  </a:schemeClr>
                </a:solidFill>
              </a:rPr>
              <a:t>ounts per bin i</a:t>
            </a:r>
          </a:p>
        </p:txBody>
      </p:sp>
      <p:sp>
        <p:nvSpPr>
          <p:cNvPr id="17" name="TextBox 16">
            <a:extLst>
              <a:ext uri="{FF2B5EF4-FFF2-40B4-BE49-F238E27FC236}">
                <a16:creationId xmlns:a16="http://schemas.microsoft.com/office/drawing/2014/main" id="{539D08C9-AA72-96C9-B7F7-FB9A267904D9}"/>
              </a:ext>
            </a:extLst>
          </p:cNvPr>
          <p:cNvSpPr txBox="1"/>
          <p:nvPr/>
        </p:nvSpPr>
        <p:spPr>
          <a:xfrm>
            <a:off x="937616" y="1758188"/>
            <a:ext cx="1725152" cy="246221"/>
          </a:xfrm>
          <a:prstGeom prst="rect">
            <a:avLst/>
          </a:prstGeom>
          <a:noFill/>
        </p:spPr>
        <p:txBody>
          <a:bodyPr wrap="none" rtlCol="0">
            <a:spAutoFit/>
          </a:bodyPr>
          <a:lstStyle/>
          <a:p>
            <a:r>
              <a:rPr lang="en-GB" sz="1000" dirty="0">
                <a:solidFill>
                  <a:schemeClr val="bg1">
                    <a:lumMod val="50000"/>
                  </a:schemeClr>
                </a:solidFill>
              </a:rPr>
              <a:t>P</a:t>
            </a:r>
            <a:r>
              <a:rPr lang="en-DE" sz="1000" dirty="0">
                <a:solidFill>
                  <a:schemeClr val="bg1">
                    <a:lumMod val="50000"/>
                  </a:schemeClr>
                </a:solidFill>
              </a:rPr>
              <a:t>rompt scaling/normalization</a:t>
            </a:r>
          </a:p>
        </p:txBody>
      </p:sp>
      <p:sp>
        <p:nvSpPr>
          <p:cNvPr id="18" name="TextBox 17">
            <a:extLst>
              <a:ext uri="{FF2B5EF4-FFF2-40B4-BE49-F238E27FC236}">
                <a16:creationId xmlns:a16="http://schemas.microsoft.com/office/drawing/2014/main" id="{3F3248A5-8F4A-583C-EDAB-D398A0233737}"/>
              </a:ext>
            </a:extLst>
          </p:cNvPr>
          <p:cNvSpPr txBox="1"/>
          <p:nvPr/>
        </p:nvSpPr>
        <p:spPr>
          <a:xfrm>
            <a:off x="10369876" y="1511966"/>
            <a:ext cx="983924" cy="369332"/>
          </a:xfrm>
          <a:prstGeom prst="rect">
            <a:avLst/>
          </a:prstGeom>
          <a:noFill/>
        </p:spPr>
        <p:txBody>
          <a:bodyPr wrap="none" rtlCol="0">
            <a:spAutoFit/>
          </a:bodyPr>
          <a:lstStyle/>
          <a:p>
            <a:r>
              <a:rPr lang="en-DE" dirty="0"/>
              <a:t>Test bias</a:t>
            </a:r>
          </a:p>
        </p:txBody>
      </p:sp>
      <p:sp>
        <p:nvSpPr>
          <p:cNvPr id="19" name="TextBox 18">
            <a:extLst>
              <a:ext uri="{FF2B5EF4-FFF2-40B4-BE49-F238E27FC236}">
                <a16:creationId xmlns:a16="http://schemas.microsoft.com/office/drawing/2014/main" id="{11A78B78-D441-9AE4-6694-7B6251861F14}"/>
              </a:ext>
            </a:extLst>
          </p:cNvPr>
          <p:cNvSpPr txBox="1"/>
          <p:nvPr/>
        </p:nvSpPr>
        <p:spPr>
          <a:xfrm>
            <a:off x="2662768" y="2073132"/>
            <a:ext cx="944489" cy="246221"/>
          </a:xfrm>
          <a:prstGeom prst="rect">
            <a:avLst/>
          </a:prstGeom>
          <a:noFill/>
        </p:spPr>
        <p:txBody>
          <a:bodyPr wrap="none" rtlCol="0">
            <a:spAutoFit/>
          </a:bodyPr>
          <a:lstStyle/>
          <a:p>
            <a:r>
              <a:rPr lang="en-GB" sz="1000" dirty="0">
                <a:solidFill>
                  <a:schemeClr val="bg1">
                    <a:lumMod val="50000"/>
                  </a:schemeClr>
                </a:solidFill>
              </a:rPr>
              <a:t>C</a:t>
            </a:r>
            <a:r>
              <a:rPr lang="en-DE" sz="1000" dirty="0">
                <a:solidFill>
                  <a:schemeClr val="bg1">
                    <a:lumMod val="50000"/>
                  </a:schemeClr>
                </a:solidFill>
              </a:rPr>
              <a:t>onv norm = 1</a:t>
            </a:r>
          </a:p>
        </p:txBody>
      </p:sp>
      <p:sp>
        <p:nvSpPr>
          <p:cNvPr id="20" name="TextBox 19">
            <a:extLst>
              <a:ext uri="{FF2B5EF4-FFF2-40B4-BE49-F238E27FC236}">
                <a16:creationId xmlns:a16="http://schemas.microsoft.com/office/drawing/2014/main" id="{D5592E58-2394-8793-BB27-16A7474C6C29}"/>
              </a:ext>
            </a:extLst>
          </p:cNvPr>
          <p:cNvSpPr txBox="1"/>
          <p:nvPr/>
        </p:nvSpPr>
        <p:spPr>
          <a:xfrm>
            <a:off x="4400465" y="4011004"/>
            <a:ext cx="2299027" cy="553998"/>
          </a:xfrm>
          <a:prstGeom prst="rect">
            <a:avLst/>
          </a:prstGeom>
          <a:noFill/>
        </p:spPr>
        <p:txBody>
          <a:bodyPr wrap="none" rtlCol="0">
            <a:spAutoFit/>
          </a:bodyPr>
          <a:lstStyle/>
          <a:p>
            <a:r>
              <a:rPr lang="en-GB" sz="1000" dirty="0">
                <a:solidFill>
                  <a:schemeClr val="bg1">
                    <a:lumMod val="50000"/>
                  </a:schemeClr>
                </a:solidFill>
              </a:rPr>
              <a:t>W</a:t>
            </a:r>
            <a:r>
              <a:rPr lang="en-DE" sz="1000" dirty="0">
                <a:solidFill>
                  <a:schemeClr val="bg1">
                    <a:lumMod val="50000"/>
                  </a:schemeClr>
                </a:solidFill>
              </a:rPr>
              <a:t>ith a constant conv norm: </a:t>
            </a:r>
          </a:p>
          <a:p>
            <a:r>
              <a:rPr lang="en-DE" sz="1000" dirty="0">
                <a:solidFill>
                  <a:schemeClr val="bg1">
                    <a:lumMod val="50000"/>
                  </a:schemeClr>
                </a:solidFill>
              </a:rPr>
              <a:t>bin counts depend only on prompt norm</a:t>
            </a:r>
          </a:p>
          <a:p>
            <a:r>
              <a:rPr lang="en-DE" sz="1000" dirty="0">
                <a:solidFill>
                  <a:schemeClr val="bg1">
                    <a:lumMod val="50000"/>
                  </a:schemeClr>
                </a:solidFill>
              </a:rPr>
              <a:t>= expectation value per bin</a:t>
            </a:r>
          </a:p>
        </p:txBody>
      </p:sp>
      <p:sp>
        <p:nvSpPr>
          <p:cNvPr id="21" name="TextBox 20">
            <a:extLst>
              <a:ext uri="{FF2B5EF4-FFF2-40B4-BE49-F238E27FC236}">
                <a16:creationId xmlns:a16="http://schemas.microsoft.com/office/drawing/2014/main" id="{36C9800D-4955-6A1E-98EB-A56B4299B047}"/>
              </a:ext>
            </a:extLst>
          </p:cNvPr>
          <p:cNvSpPr txBox="1"/>
          <p:nvPr/>
        </p:nvSpPr>
        <p:spPr>
          <a:xfrm>
            <a:off x="0" y="6164504"/>
            <a:ext cx="1837362" cy="246221"/>
          </a:xfrm>
          <a:prstGeom prst="rect">
            <a:avLst/>
          </a:prstGeom>
          <a:noFill/>
        </p:spPr>
        <p:txBody>
          <a:bodyPr wrap="none" rtlCol="0">
            <a:spAutoFit/>
          </a:bodyPr>
          <a:lstStyle/>
          <a:p>
            <a:r>
              <a:rPr lang="en-GB" sz="1000" dirty="0">
                <a:solidFill>
                  <a:schemeClr val="bg1">
                    <a:lumMod val="50000"/>
                  </a:schemeClr>
                </a:solidFill>
              </a:rPr>
              <a:t>T</a:t>
            </a:r>
            <a:r>
              <a:rPr lang="en-DE" sz="1000" dirty="0">
                <a:solidFill>
                  <a:schemeClr val="bg1">
                    <a:lumMod val="50000"/>
                  </a:schemeClr>
                </a:solidFill>
              </a:rPr>
              <a:t>est statistic for Wilks’ theorem</a:t>
            </a:r>
          </a:p>
        </p:txBody>
      </p:sp>
      <p:sp>
        <p:nvSpPr>
          <p:cNvPr id="22" name="TextBox 21">
            <a:extLst>
              <a:ext uri="{FF2B5EF4-FFF2-40B4-BE49-F238E27FC236}">
                <a16:creationId xmlns:a16="http://schemas.microsoft.com/office/drawing/2014/main" id="{44806D97-DAF2-F578-96BE-F130E8489D41}"/>
              </a:ext>
            </a:extLst>
          </p:cNvPr>
          <p:cNvSpPr txBox="1"/>
          <p:nvPr/>
        </p:nvSpPr>
        <p:spPr>
          <a:xfrm>
            <a:off x="-22242" y="3757949"/>
            <a:ext cx="1221809" cy="246221"/>
          </a:xfrm>
          <a:prstGeom prst="rect">
            <a:avLst/>
          </a:prstGeom>
          <a:noFill/>
        </p:spPr>
        <p:txBody>
          <a:bodyPr wrap="none" rtlCol="0">
            <a:spAutoFit/>
          </a:bodyPr>
          <a:lstStyle/>
          <a:p>
            <a:r>
              <a:rPr lang="en-GB" sz="1000" dirty="0">
                <a:solidFill>
                  <a:schemeClr val="bg1">
                    <a:lumMod val="50000"/>
                  </a:schemeClr>
                </a:solidFill>
              </a:rPr>
              <a:t>M</a:t>
            </a:r>
            <a:r>
              <a:rPr lang="en-DE" sz="1000" dirty="0">
                <a:solidFill>
                  <a:schemeClr val="bg1">
                    <a:lumMod val="50000"/>
                  </a:schemeClr>
                </a:solidFill>
              </a:rPr>
              <a:t>aximize likelihood</a:t>
            </a:r>
          </a:p>
        </p:txBody>
      </p:sp>
      <p:sp>
        <p:nvSpPr>
          <p:cNvPr id="23" name="TextBox 22">
            <a:extLst>
              <a:ext uri="{FF2B5EF4-FFF2-40B4-BE49-F238E27FC236}">
                <a16:creationId xmlns:a16="http://schemas.microsoft.com/office/drawing/2014/main" id="{BBCBEA30-9E11-CF85-AEDF-E86F369A7751}"/>
              </a:ext>
            </a:extLst>
          </p:cNvPr>
          <p:cNvSpPr txBox="1"/>
          <p:nvPr/>
        </p:nvSpPr>
        <p:spPr>
          <a:xfrm>
            <a:off x="23537" y="4253581"/>
            <a:ext cx="1164101" cy="553998"/>
          </a:xfrm>
          <a:prstGeom prst="rect">
            <a:avLst/>
          </a:prstGeom>
          <a:noFill/>
        </p:spPr>
        <p:txBody>
          <a:bodyPr wrap="none" rtlCol="0">
            <a:spAutoFit/>
          </a:bodyPr>
          <a:lstStyle/>
          <a:p>
            <a:r>
              <a:rPr lang="en-GB" sz="1000" dirty="0">
                <a:solidFill>
                  <a:schemeClr val="bg1">
                    <a:lumMod val="50000"/>
                  </a:schemeClr>
                </a:solidFill>
              </a:rPr>
              <a:t>E</a:t>
            </a:r>
            <a:r>
              <a:rPr lang="en-DE" sz="1000" dirty="0">
                <a:solidFill>
                  <a:schemeClr val="bg1">
                    <a:lumMod val="50000"/>
                  </a:schemeClr>
                </a:solidFill>
              </a:rPr>
              <a:t>asier: </a:t>
            </a:r>
          </a:p>
          <a:p>
            <a:r>
              <a:rPr lang="en-DE" sz="1000" dirty="0">
                <a:solidFill>
                  <a:schemeClr val="bg1">
                    <a:lumMod val="50000"/>
                  </a:schemeClr>
                </a:solidFill>
              </a:rPr>
              <a:t>minimize negative </a:t>
            </a:r>
          </a:p>
          <a:p>
            <a:r>
              <a:rPr lang="en-DE" sz="1000" dirty="0">
                <a:solidFill>
                  <a:schemeClr val="bg1">
                    <a:lumMod val="50000"/>
                  </a:schemeClr>
                </a:solidFill>
              </a:rPr>
              <a:t>log-likelihood</a:t>
            </a:r>
          </a:p>
        </p:txBody>
      </p:sp>
      <p:sp>
        <p:nvSpPr>
          <p:cNvPr id="24" name="TextBox 23">
            <a:extLst>
              <a:ext uri="{FF2B5EF4-FFF2-40B4-BE49-F238E27FC236}">
                <a16:creationId xmlns:a16="http://schemas.microsoft.com/office/drawing/2014/main" id="{43C56F89-FA02-E5B3-1F81-CA6F2C2D83C3}"/>
              </a:ext>
            </a:extLst>
          </p:cNvPr>
          <p:cNvSpPr txBox="1"/>
          <p:nvPr/>
        </p:nvSpPr>
        <p:spPr>
          <a:xfrm>
            <a:off x="2992862" y="6275540"/>
            <a:ext cx="1652423" cy="246221"/>
          </a:xfrm>
          <a:prstGeom prst="rect">
            <a:avLst/>
          </a:prstGeom>
          <a:noFill/>
        </p:spPr>
        <p:txBody>
          <a:bodyPr wrap="square" rtlCol="0">
            <a:spAutoFit/>
          </a:bodyPr>
          <a:lstStyle/>
          <a:p>
            <a:r>
              <a:rPr lang="en-DE" sz="1000" dirty="0">
                <a:solidFill>
                  <a:schemeClr val="bg1">
                    <a:lumMod val="50000"/>
                  </a:schemeClr>
                </a:solidFill>
              </a:rPr>
              <a:t>Null hypothesis: no prompt</a:t>
            </a:r>
          </a:p>
        </p:txBody>
      </p:sp>
      <p:sp>
        <p:nvSpPr>
          <p:cNvPr id="25" name="TextBox 24">
            <a:extLst>
              <a:ext uri="{FF2B5EF4-FFF2-40B4-BE49-F238E27FC236}">
                <a16:creationId xmlns:a16="http://schemas.microsoft.com/office/drawing/2014/main" id="{45904B5E-C2F7-0F8F-A80B-DCE5F820752A}"/>
              </a:ext>
            </a:extLst>
          </p:cNvPr>
          <p:cNvSpPr txBox="1"/>
          <p:nvPr/>
        </p:nvSpPr>
        <p:spPr>
          <a:xfrm>
            <a:off x="0" y="2992538"/>
            <a:ext cx="1253869" cy="246221"/>
          </a:xfrm>
          <a:prstGeom prst="rect">
            <a:avLst/>
          </a:prstGeom>
          <a:noFill/>
        </p:spPr>
        <p:txBody>
          <a:bodyPr wrap="none" rtlCol="0">
            <a:spAutoFit/>
          </a:bodyPr>
          <a:lstStyle/>
          <a:p>
            <a:r>
              <a:rPr lang="en-GB" sz="1000" dirty="0">
                <a:solidFill>
                  <a:schemeClr val="bg1">
                    <a:lumMod val="50000"/>
                  </a:schemeClr>
                </a:solidFill>
              </a:rPr>
              <a:t>Experimental counts</a:t>
            </a:r>
            <a:endParaRPr lang="en-DE" sz="1000" dirty="0">
              <a:solidFill>
                <a:schemeClr val="bg1">
                  <a:lumMod val="50000"/>
                </a:schemeClr>
              </a:solidFill>
            </a:endParaRPr>
          </a:p>
        </p:txBody>
      </p:sp>
      <p:cxnSp>
        <p:nvCxnSpPr>
          <p:cNvPr id="27" name="Straight Arrow Connector 26">
            <a:extLst>
              <a:ext uri="{FF2B5EF4-FFF2-40B4-BE49-F238E27FC236}">
                <a16:creationId xmlns:a16="http://schemas.microsoft.com/office/drawing/2014/main" id="{C5B26804-E1F1-D94D-AA79-5E11EDFF6E64}"/>
              </a:ext>
            </a:extLst>
          </p:cNvPr>
          <p:cNvCxnSpPr>
            <a:stCxn id="16" idx="2"/>
            <a:endCxn id="9" idx="1"/>
          </p:cNvCxnSpPr>
          <p:nvPr/>
        </p:nvCxnSpPr>
        <p:spPr>
          <a:xfrm>
            <a:off x="621618" y="2450148"/>
            <a:ext cx="178313" cy="35229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09DC26-0F28-2DD2-1CB0-34982343877D}"/>
              </a:ext>
            </a:extLst>
          </p:cNvPr>
          <p:cNvCxnSpPr>
            <a:cxnSpLocks/>
            <a:stCxn id="17" idx="2"/>
          </p:cNvCxnSpPr>
          <p:nvPr/>
        </p:nvCxnSpPr>
        <p:spPr>
          <a:xfrm flipH="1">
            <a:off x="1517302" y="2004409"/>
            <a:ext cx="282890" cy="69378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0D63994-8BDA-EB63-75C2-9F446B1D74EA}"/>
              </a:ext>
            </a:extLst>
          </p:cNvPr>
          <p:cNvCxnSpPr>
            <a:cxnSpLocks/>
            <a:stCxn id="19" idx="2"/>
          </p:cNvCxnSpPr>
          <p:nvPr/>
        </p:nvCxnSpPr>
        <p:spPr>
          <a:xfrm flipH="1">
            <a:off x="2543865" y="2319353"/>
            <a:ext cx="591148" cy="4034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36E9BF-F890-191F-C697-B4BA82617816}"/>
              </a:ext>
            </a:extLst>
          </p:cNvPr>
          <p:cNvCxnSpPr>
            <a:cxnSpLocks/>
          </p:cNvCxnSpPr>
          <p:nvPr/>
        </p:nvCxnSpPr>
        <p:spPr>
          <a:xfrm>
            <a:off x="838200" y="3186778"/>
            <a:ext cx="223703" cy="1478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9E433A-FD60-36A9-DF2C-257E3450DA83}"/>
              </a:ext>
            </a:extLst>
          </p:cNvPr>
          <p:cNvCxnSpPr>
            <a:cxnSpLocks/>
            <a:stCxn id="20" idx="1"/>
          </p:cNvCxnSpPr>
          <p:nvPr/>
        </p:nvCxnSpPr>
        <p:spPr>
          <a:xfrm flipH="1" flipV="1">
            <a:off x="3737499" y="3672970"/>
            <a:ext cx="662966" cy="61503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43C5DCE-32D8-55A6-277D-B87CB5C9DF27}"/>
              </a:ext>
            </a:extLst>
          </p:cNvPr>
          <p:cNvCxnSpPr>
            <a:cxnSpLocks/>
            <a:stCxn id="21" idx="0"/>
          </p:cNvCxnSpPr>
          <p:nvPr/>
        </p:nvCxnSpPr>
        <p:spPr>
          <a:xfrm flipV="1">
            <a:off x="918681" y="5850384"/>
            <a:ext cx="18935" cy="31412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2186528-01EA-A273-2BE1-FB78A6E1C838}"/>
              </a:ext>
            </a:extLst>
          </p:cNvPr>
          <p:cNvCxnSpPr>
            <a:cxnSpLocks/>
            <a:stCxn id="24" idx="0"/>
          </p:cNvCxnSpPr>
          <p:nvPr/>
        </p:nvCxnSpPr>
        <p:spPr>
          <a:xfrm flipH="1" flipV="1">
            <a:off x="2592225" y="6066589"/>
            <a:ext cx="1226849" cy="2089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2E3FD516-D7CE-D498-815B-4B55C4302918}"/>
              </a:ext>
            </a:extLst>
          </p:cNvPr>
          <p:cNvCxnSpPr>
            <a:stCxn id="22" idx="2"/>
            <a:endCxn id="13" idx="1"/>
          </p:cNvCxnSpPr>
          <p:nvPr/>
        </p:nvCxnSpPr>
        <p:spPr>
          <a:xfrm rot="16200000" flipH="1">
            <a:off x="653545" y="3939287"/>
            <a:ext cx="111914" cy="241679"/>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12ABA374-8B08-5315-47F8-2A2844146C15}"/>
              </a:ext>
            </a:extLst>
          </p:cNvPr>
          <p:cNvCxnSpPr>
            <a:stCxn id="23" idx="2"/>
            <a:endCxn id="14" idx="1"/>
          </p:cNvCxnSpPr>
          <p:nvPr/>
        </p:nvCxnSpPr>
        <p:spPr>
          <a:xfrm rot="16200000" flipH="1">
            <a:off x="637605" y="4775562"/>
            <a:ext cx="95522" cy="159556"/>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 descr="Logo Cosmic Interacting Matters">
            <a:extLst>
              <a:ext uri="{FF2B5EF4-FFF2-40B4-BE49-F238E27FC236}">
                <a16:creationId xmlns:a16="http://schemas.microsoft.com/office/drawing/2014/main" id="{54B12053-4C20-0601-B623-2F2F48A2C1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020BD3-75A5-8F05-F159-BDF397A1B7A6}"/>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32338986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57172-7359-5C8B-19B5-C51B2CC2C898}"/>
              </a:ext>
            </a:extLst>
          </p:cNvPr>
          <p:cNvSpPr>
            <a:spLocks noGrp="1"/>
          </p:cNvSpPr>
          <p:nvPr>
            <p:ph type="title"/>
          </p:nvPr>
        </p:nvSpPr>
        <p:spPr/>
        <p:txBody>
          <a:bodyPr/>
          <a:lstStyle/>
          <a:p>
            <a:r>
              <a:rPr lang="en-DE" dirty="0"/>
              <a:t>Discovery potential and sensitivity</a:t>
            </a:r>
          </a:p>
        </p:txBody>
      </p:sp>
      <p:sp>
        <p:nvSpPr>
          <p:cNvPr id="4" name="Date Placeholder 3">
            <a:extLst>
              <a:ext uri="{FF2B5EF4-FFF2-40B4-BE49-F238E27FC236}">
                <a16:creationId xmlns:a16="http://schemas.microsoft.com/office/drawing/2014/main" id="{5A26C7EF-F222-0C8D-1E54-8FC56E159DD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04FC3CD-7016-A6FC-D8F4-E9B26E9BC762}"/>
              </a:ext>
            </a:extLst>
          </p:cNvPr>
          <p:cNvSpPr>
            <a:spLocks noGrp="1"/>
          </p:cNvSpPr>
          <p:nvPr>
            <p:ph type="sldNum" sz="quarter" idx="12"/>
          </p:nvPr>
        </p:nvSpPr>
        <p:spPr/>
        <p:txBody>
          <a:bodyPr/>
          <a:lstStyle/>
          <a:p>
            <a:fld id="{CD8304E6-5469-594D-85BC-E468E92D2243}" type="slidenum">
              <a:rPr lang="en-US" smtClean="0"/>
              <a:t>77</a:t>
            </a:fld>
            <a:endParaRPr lang="en-US"/>
          </a:p>
        </p:txBody>
      </p:sp>
      <p:sp>
        <p:nvSpPr>
          <p:cNvPr id="8" name="TextBox 7">
            <a:extLst>
              <a:ext uri="{FF2B5EF4-FFF2-40B4-BE49-F238E27FC236}">
                <a16:creationId xmlns:a16="http://schemas.microsoft.com/office/drawing/2014/main" id="{AA71ED94-43C7-4063-695C-0609409D7AD8}"/>
              </a:ext>
            </a:extLst>
          </p:cNvPr>
          <p:cNvSpPr txBox="1"/>
          <p:nvPr/>
        </p:nvSpPr>
        <p:spPr>
          <a:xfrm>
            <a:off x="589933" y="2277594"/>
            <a:ext cx="4567685" cy="3693319"/>
          </a:xfrm>
          <a:prstGeom prst="rect">
            <a:avLst/>
          </a:prstGeom>
          <a:noFill/>
        </p:spPr>
        <p:txBody>
          <a:bodyPr wrap="square" rtlCol="0">
            <a:spAutoFit/>
          </a:bodyPr>
          <a:lstStyle/>
          <a:p>
            <a:r>
              <a:rPr lang="en-DE" dirty="0"/>
              <a:t>Expectation for 1 year:</a:t>
            </a:r>
          </a:p>
          <a:p>
            <a:pPr marL="285750" indent="-285750">
              <a:buFont typeface="Arial" panose="020B0604020202020204" pitchFamily="34" charset="0"/>
              <a:buChar char="•"/>
            </a:pPr>
            <a:r>
              <a:rPr lang="en-DE" dirty="0"/>
              <a:t>5 sigma discovery potential: 0.102 ± 0.005</a:t>
            </a:r>
          </a:p>
          <a:p>
            <a:pPr marL="285750" indent="-285750">
              <a:buFont typeface="Arial" panose="020B0604020202020204" pitchFamily="34" charset="0"/>
              <a:buChar char="•"/>
            </a:pPr>
            <a:r>
              <a:rPr lang="en-GB" dirty="0"/>
              <a:t>S</a:t>
            </a:r>
            <a:r>
              <a:rPr lang="en-DE" dirty="0"/>
              <a:t>ensitivity: 0.024 ± 0.001</a:t>
            </a:r>
          </a:p>
          <a:p>
            <a:pPr marL="285750" indent="-285750">
              <a:buFont typeface="Arial" panose="020B0604020202020204" pitchFamily="34" charset="0"/>
              <a:buChar char="•"/>
            </a:pPr>
            <a:endParaRPr lang="en-DE" dirty="0"/>
          </a:p>
          <a:p>
            <a:r>
              <a:rPr lang="en-DE" dirty="0"/>
              <a:t>Expectation for 10 years:</a:t>
            </a:r>
          </a:p>
          <a:p>
            <a:pPr marL="285750" indent="-285750">
              <a:buFont typeface="Arial" panose="020B0604020202020204" pitchFamily="34" charset="0"/>
              <a:buChar char="•"/>
            </a:pPr>
            <a:r>
              <a:rPr lang="en-DE" dirty="0"/>
              <a:t>5 sigma discovery potential: 0.032 ± 0.001</a:t>
            </a:r>
          </a:p>
          <a:p>
            <a:pPr marL="285750" indent="-285750">
              <a:buFont typeface="Arial" panose="020B0604020202020204" pitchFamily="34" charset="0"/>
              <a:buChar char="•"/>
            </a:pPr>
            <a:r>
              <a:rPr lang="en-GB" dirty="0"/>
              <a:t>S</a:t>
            </a:r>
            <a:r>
              <a:rPr lang="en-DE" dirty="0"/>
              <a:t>ensitivity: 0.007 ± 0.000</a:t>
            </a:r>
          </a:p>
          <a:p>
            <a:pPr marL="285750" indent="-285750">
              <a:buFont typeface="Arial" panose="020B0604020202020204" pitchFamily="34" charset="0"/>
              <a:buChar char="•"/>
            </a:pPr>
            <a:endParaRPr lang="en-DE" dirty="0"/>
          </a:p>
          <a:p>
            <a:r>
              <a:rPr lang="en-DE" dirty="0">
                <a:solidFill>
                  <a:schemeClr val="accent6"/>
                </a:solidFill>
              </a:rPr>
              <a:t>Caution:</a:t>
            </a:r>
          </a:p>
          <a:p>
            <a:pPr marL="285750" indent="-285750">
              <a:buFont typeface="Arial" panose="020B0604020202020204" pitchFamily="34" charset="0"/>
              <a:buChar char="•"/>
            </a:pPr>
            <a:r>
              <a:rPr lang="en-DE" dirty="0">
                <a:solidFill>
                  <a:schemeClr val="accent6"/>
                </a:solidFill>
              </a:rPr>
              <a:t>Limited MC statistics -&gt; events are oversampled in pseudo dataset</a:t>
            </a:r>
          </a:p>
          <a:p>
            <a:pPr marL="285750" indent="-285750">
              <a:buFont typeface="Arial" panose="020B0604020202020204" pitchFamily="34" charset="0"/>
              <a:buChar char="•"/>
            </a:pPr>
            <a:r>
              <a:rPr lang="en-DE" dirty="0">
                <a:solidFill>
                  <a:schemeClr val="accent6"/>
                </a:solidFill>
              </a:rPr>
              <a:t>No systematic uncertainties</a:t>
            </a:r>
          </a:p>
          <a:p>
            <a:endParaRPr lang="en-DE" dirty="0"/>
          </a:p>
        </p:txBody>
      </p:sp>
      <p:pic>
        <p:nvPicPr>
          <p:cNvPr id="6" name="Picture 5">
            <a:extLst>
              <a:ext uri="{FF2B5EF4-FFF2-40B4-BE49-F238E27FC236}">
                <a16:creationId xmlns:a16="http://schemas.microsoft.com/office/drawing/2014/main" id="{4DD8E962-955C-F192-4F30-6D19A89A47AC}"/>
              </a:ext>
            </a:extLst>
          </p:cNvPr>
          <p:cNvPicPr>
            <a:picLocks noChangeAspect="1"/>
          </p:cNvPicPr>
          <p:nvPr/>
        </p:nvPicPr>
        <p:blipFill>
          <a:blip r:embed="rId2"/>
          <a:stretch>
            <a:fillRect/>
          </a:stretch>
        </p:blipFill>
        <p:spPr>
          <a:xfrm>
            <a:off x="5229058" y="1164086"/>
            <a:ext cx="6748463" cy="5034568"/>
          </a:xfrm>
          <a:prstGeom prst="rect">
            <a:avLst/>
          </a:prstGeom>
        </p:spPr>
      </p:pic>
      <p:pic>
        <p:nvPicPr>
          <p:cNvPr id="7" name="Picture 2" descr="Logo Cosmic Interacting Matters">
            <a:extLst>
              <a:ext uri="{FF2B5EF4-FFF2-40B4-BE49-F238E27FC236}">
                <a16:creationId xmlns:a16="http://schemas.microsoft.com/office/drawing/2014/main" id="{1CCC4D43-FC3D-1B45-AF44-8D7D90F46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657E5C-26CD-1D8C-157E-B8010BB86FF8}"/>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22050463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Input data per DOM</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545360"/>
          </a:xfrm>
        </p:spPr>
        <p:txBody>
          <a:bodyPr>
            <a:normAutofit fontScale="62500" lnSpcReduction="20000"/>
          </a:bodyPr>
          <a:lstStyle/>
          <a:p>
            <a:pPr marL="0" indent="0">
              <a:buNone/>
            </a:pPr>
            <a:r>
              <a:rPr lang="en-DE" sz="2200" dirty="0">
                <a:solidFill>
                  <a:srgbClr val="74B942"/>
                </a:solidFill>
              </a:rPr>
              <a:t>3 inputs</a:t>
            </a:r>
          </a:p>
          <a:p>
            <a:pPr marL="285750" indent="-285750">
              <a:buFont typeface="Wingdings" pitchFamily="2" charset="2"/>
              <a:buChar char="§"/>
            </a:pPr>
            <a:r>
              <a:rPr lang="en-DE" sz="1900" dirty="0"/>
              <a:t>c</a:t>
            </a:r>
            <a:r>
              <a:rPr lang="en-DE" sz="1900" baseline="-25000" dirty="0"/>
              <a:t>total</a:t>
            </a:r>
            <a:r>
              <a:rPr lang="en-DE" sz="1900" dirty="0"/>
              <a:t>: Total charge</a:t>
            </a:r>
          </a:p>
          <a:p>
            <a:pPr marL="742950" lvl="1" indent="-285750">
              <a:buFont typeface="Wingdings" pitchFamily="2" charset="2"/>
              <a:buChar char="§"/>
            </a:pPr>
            <a:r>
              <a:rPr lang="en-DE" sz="1900" dirty="0">
                <a:solidFill>
                  <a:schemeClr val="bg1">
                    <a:lumMod val="50000"/>
                  </a:schemeClr>
                </a:solidFill>
              </a:rPr>
              <a:t>Sum of charge</a:t>
            </a:r>
          </a:p>
          <a:p>
            <a:pPr marL="285750" indent="-285750">
              <a:buFont typeface="Wingdings" pitchFamily="2" charset="2"/>
              <a:buChar char="§"/>
            </a:pPr>
            <a:r>
              <a:rPr lang="en-GB" sz="1900" dirty="0"/>
              <a:t>t</a:t>
            </a:r>
            <a:r>
              <a:rPr lang="en-DE" sz="1900" baseline="-25000" dirty="0"/>
              <a:t>first</a:t>
            </a:r>
            <a:r>
              <a:rPr lang="en-DE" sz="1900" dirty="0"/>
              <a:t>: Relative time of first pulse </a:t>
            </a:r>
          </a:p>
          <a:p>
            <a:pPr marL="742950" lvl="1" indent="-285750">
              <a:buFont typeface="Wingdings" pitchFamily="2" charset="2"/>
              <a:buChar char="§"/>
            </a:pPr>
            <a:r>
              <a:rPr lang="en-GB" sz="1900" dirty="0">
                <a:solidFill>
                  <a:schemeClr val="bg1">
                    <a:lumMod val="50000"/>
                  </a:schemeClr>
                </a:solidFill>
              </a:rPr>
              <a:t>Relative to total time offset, calculated as the charge weighted </a:t>
            </a:r>
            <a:br>
              <a:rPr lang="en-GB" sz="1900" dirty="0">
                <a:solidFill>
                  <a:schemeClr val="bg1">
                    <a:lumMod val="50000"/>
                  </a:schemeClr>
                </a:solidFill>
              </a:rPr>
            </a:br>
            <a:r>
              <a:rPr lang="en-GB" sz="1900" dirty="0">
                <a:solidFill>
                  <a:schemeClr val="bg1">
                    <a:lumMod val="50000"/>
                  </a:schemeClr>
                </a:solidFill>
              </a:rPr>
              <a:t>mean time of all pulses</a:t>
            </a:r>
            <a:endParaRPr lang="en-DE" sz="1900" dirty="0">
              <a:solidFill>
                <a:schemeClr val="bg1">
                  <a:lumMod val="50000"/>
                </a:schemeClr>
              </a:solidFill>
            </a:endParaRPr>
          </a:p>
          <a:p>
            <a:pPr marL="285750" indent="-285750">
              <a:buFont typeface="Wingdings" pitchFamily="2" charset="2"/>
              <a:buChar char="§"/>
            </a:pPr>
            <a:r>
              <a:rPr lang="en-GB" sz="1900" dirty="0"/>
              <a:t>t</a:t>
            </a:r>
            <a:r>
              <a:rPr lang="en-DE" sz="1900" baseline="-25000" dirty="0"/>
              <a:t>std</a:t>
            </a:r>
            <a:r>
              <a:rPr lang="en-DE" sz="1900" dirty="0"/>
              <a:t>: Standard deviation of first pulse</a:t>
            </a:r>
          </a:p>
          <a:p>
            <a:pPr marL="742950" lvl="1" indent="-285750">
              <a:buFont typeface="Wingdings" pitchFamily="2" charset="2"/>
              <a:buChar char="§"/>
            </a:pPr>
            <a:r>
              <a:rPr lang="en-GB" sz="1900" dirty="0">
                <a:solidFill>
                  <a:schemeClr val="bg1">
                    <a:lumMod val="50000"/>
                  </a:schemeClr>
                </a:solidFill>
              </a:rPr>
              <a:t>Charge weighted standard deviation of pulse times relative to </a:t>
            </a:r>
            <a:br>
              <a:rPr lang="en-GB" sz="1900" dirty="0">
                <a:solidFill>
                  <a:schemeClr val="bg1">
                    <a:lumMod val="50000"/>
                  </a:schemeClr>
                </a:solidFill>
              </a:rPr>
            </a:br>
            <a:r>
              <a:rPr lang="en-GB" sz="1900" dirty="0">
                <a:solidFill>
                  <a:schemeClr val="bg1">
                    <a:lumMod val="50000"/>
                  </a:schemeClr>
                </a:solidFill>
              </a:rPr>
              <a:t>total time offset</a:t>
            </a:r>
          </a:p>
          <a:p>
            <a:pPr marL="0" indent="0">
              <a:buNone/>
            </a:pPr>
            <a:r>
              <a:rPr lang="en-GB" sz="2200" dirty="0">
                <a:solidFill>
                  <a:srgbClr val="74B942"/>
                </a:solidFill>
              </a:rPr>
              <a:t>9 inputs</a:t>
            </a:r>
          </a:p>
          <a:p>
            <a:pPr>
              <a:buFont typeface="Wingdings" pitchFamily="2" charset="2"/>
              <a:buChar char="§"/>
            </a:pPr>
            <a:r>
              <a:rPr lang="en-GB" sz="1900" dirty="0"/>
              <a:t> </a:t>
            </a:r>
            <a:r>
              <a:rPr lang="en-GB" sz="1900" dirty="0" err="1"/>
              <a:t>t</a:t>
            </a:r>
            <a:r>
              <a:rPr lang="en-GB" sz="1900" baseline="-25000" dirty="0" err="1"/>
              <a:t>last</a:t>
            </a:r>
            <a:r>
              <a:rPr lang="en-GB" sz="1900" dirty="0"/>
              <a:t>: Relative time of last pulse </a:t>
            </a:r>
          </a:p>
          <a:p>
            <a:pPr lvl="1">
              <a:buFont typeface="Wingdings" pitchFamily="2" charset="2"/>
              <a:buChar char="§"/>
            </a:pPr>
            <a:r>
              <a:rPr lang="en-GB" sz="1900" dirty="0">
                <a:solidFill>
                  <a:schemeClr val="accent3"/>
                </a:solidFill>
              </a:rPr>
              <a:t>Relative to total time offset, calculated as the charge weighted </a:t>
            </a:r>
            <a:br>
              <a:rPr lang="en-GB" sz="1900" dirty="0">
                <a:solidFill>
                  <a:schemeClr val="accent3"/>
                </a:solidFill>
              </a:rPr>
            </a:br>
            <a:r>
              <a:rPr lang="en-GB" sz="1900" dirty="0">
                <a:solidFill>
                  <a:schemeClr val="accent3"/>
                </a:solidFill>
              </a:rPr>
              <a:t>mean time of all pulses</a:t>
            </a:r>
          </a:p>
          <a:p>
            <a:pPr>
              <a:buFont typeface="Wingdings" pitchFamily="2" charset="2"/>
              <a:buChar char="§"/>
            </a:pPr>
            <a:r>
              <a:rPr lang="en-GB" sz="1900" dirty="0"/>
              <a:t> t</a:t>
            </a:r>
            <a:r>
              <a:rPr lang="en-GB" sz="1900" baseline="-25000" dirty="0"/>
              <a:t>20%</a:t>
            </a:r>
            <a:r>
              <a:rPr lang="en-GB" sz="1900" dirty="0"/>
              <a:t>: Relative time of 20%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t</a:t>
            </a:r>
            <a:r>
              <a:rPr lang="en-GB" sz="1900" baseline="-25000" dirty="0"/>
              <a:t>50%</a:t>
            </a:r>
            <a:r>
              <a:rPr lang="en-GB" sz="1900" dirty="0"/>
              <a:t>: Relative time of 50%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a:t>
            </a:r>
            <a:r>
              <a:rPr lang="en-GB" sz="1900" dirty="0" err="1"/>
              <a:t>t</a:t>
            </a:r>
            <a:r>
              <a:rPr lang="en-GB" sz="1900" baseline="-25000" dirty="0" err="1"/>
              <a:t>mean</a:t>
            </a:r>
            <a:r>
              <a:rPr lang="en-GB" sz="1900" dirty="0"/>
              <a:t>: Mean time</a:t>
            </a:r>
          </a:p>
          <a:p>
            <a:pPr lvl="1">
              <a:buFont typeface="Wingdings" pitchFamily="2" charset="2"/>
              <a:buChar char="§"/>
            </a:pPr>
            <a:r>
              <a:rPr lang="en-GB" sz="1900" dirty="0">
                <a:solidFill>
                  <a:schemeClr val="accent3"/>
                </a:solidFill>
              </a:rPr>
              <a:t>Charge weighted mean time of all pulses relative to total time offset</a:t>
            </a:r>
          </a:p>
          <a:p>
            <a:pPr>
              <a:buFont typeface="Wingdings" pitchFamily="2" charset="2"/>
              <a:buChar char="§"/>
            </a:pPr>
            <a:r>
              <a:rPr lang="en-GB" sz="1900" dirty="0"/>
              <a:t> c</a:t>
            </a:r>
            <a:r>
              <a:rPr lang="en-GB" sz="1900" baseline="-25000" dirty="0"/>
              <a:t>500ns</a:t>
            </a:r>
            <a:r>
              <a:rPr lang="en-GB" sz="1900" dirty="0"/>
              <a:t>: Charge at 500ns</a:t>
            </a:r>
          </a:p>
          <a:p>
            <a:pPr lvl="1">
              <a:buFont typeface="Wingdings" pitchFamily="2" charset="2"/>
              <a:buChar char="§"/>
            </a:pPr>
            <a:r>
              <a:rPr lang="en-GB" sz="1900" dirty="0">
                <a:solidFill>
                  <a:schemeClr val="accent3"/>
                </a:solidFill>
              </a:rPr>
              <a:t>Sum of charge after 500ns</a:t>
            </a:r>
          </a:p>
          <a:p>
            <a:pPr>
              <a:buFont typeface="Wingdings" pitchFamily="2" charset="2"/>
              <a:buChar char="§"/>
            </a:pPr>
            <a:r>
              <a:rPr lang="en-GB" sz="1900" dirty="0"/>
              <a:t> c</a:t>
            </a:r>
            <a:r>
              <a:rPr lang="en-GB" sz="1900" baseline="-25000" dirty="0"/>
              <a:t>100ns</a:t>
            </a:r>
            <a:r>
              <a:rPr lang="en-GB" sz="1900" dirty="0"/>
              <a:t>: Charge at 100ns</a:t>
            </a:r>
          </a:p>
          <a:p>
            <a:pPr lvl="1">
              <a:buFont typeface="Wingdings" pitchFamily="2" charset="2"/>
              <a:buChar char="§"/>
            </a:pPr>
            <a:r>
              <a:rPr lang="en-GB" sz="1900" dirty="0">
                <a:solidFill>
                  <a:schemeClr val="accent3"/>
                </a:solidFill>
              </a:rPr>
              <a:t>Sum of charge after 100ns</a:t>
            </a:r>
          </a:p>
          <a:p>
            <a:pPr marL="0" indent="0">
              <a:buNone/>
            </a:pPr>
            <a:r>
              <a:rPr lang="en-GB" sz="1900" dirty="0">
                <a:solidFill>
                  <a:schemeClr val="bg1">
                    <a:lumMod val="50000"/>
                  </a:schemeClr>
                </a:solidFill>
              </a:rPr>
              <a:t>		</a:t>
            </a:r>
            <a:endParaRPr lang="en-DE" sz="1900" dirty="0">
              <a:solidFill>
                <a:schemeClr val="bg1">
                  <a:lumMod val="50000"/>
                </a:schemeClr>
              </a:solidFill>
            </a:endParaRPr>
          </a:p>
          <a:p>
            <a:pPr marL="285750" indent="-285750">
              <a:buFont typeface="Wingdings" pitchFamily="2" charset="2"/>
              <a:buChar char="§"/>
            </a:pPr>
            <a:endParaRPr lang="en-DE" dirty="0"/>
          </a:p>
          <a:p>
            <a:pPr marL="0" indent="0">
              <a:buNone/>
            </a:pPr>
            <a:endParaRPr lang="en-DE" dirty="0">
              <a:solidFill>
                <a:srgbClr val="74B942"/>
              </a:solidFill>
            </a:endParaRPr>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78</a:t>
            </a:fld>
            <a:endParaRPr lang="en-US"/>
          </a:p>
        </p:txBody>
      </p:sp>
      <p:pic>
        <p:nvPicPr>
          <p:cNvPr id="6" name="Picture 5" descr="A graph of a charge&#10;&#10;Description automatically generated with medium confidence">
            <a:extLst>
              <a:ext uri="{FF2B5EF4-FFF2-40B4-BE49-F238E27FC236}">
                <a16:creationId xmlns:a16="http://schemas.microsoft.com/office/drawing/2014/main" id="{DCCE50A3-C69A-EB30-B61A-F7428FBCF2D6}"/>
              </a:ext>
            </a:extLst>
          </p:cNvPr>
          <p:cNvPicPr>
            <a:picLocks noChangeAspect="1"/>
          </p:cNvPicPr>
          <p:nvPr/>
        </p:nvPicPr>
        <p:blipFill>
          <a:blip r:embed="rId2"/>
          <a:stretch>
            <a:fillRect/>
          </a:stretch>
        </p:blipFill>
        <p:spPr>
          <a:xfrm>
            <a:off x="5420597" y="914839"/>
            <a:ext cx="6476036" cy="3070153"/>
          </a:xfrm>
          <a:prstGeom prst="rect">
            <a:avLst/>
          </a:prstGeom>
        </p:spPr>
      </p:pic>
      <p:sp>
        <p:nvSpPr>
          <p:cNvPr id="10" name="TextBox 9">
            <a:extLst>
              <a:ext uri="{FF2B5EF4-FFF2-40B4-BE49-F238E27FC236}">
                <a16:creationId xmlns:a16="http://schemas.microsoft.com/office/drawing/2014/main" id="{08352774-82AB-1355-A567-D60E336CEC82}"/>
              </a:ext>
            </a:extLst>
          </p:cNvPr>
          <p:cNvSpPr txBox="1"/>
          <p:nvPr/>
        </p:nvSpPr>
        <p:spPr>
          <a:xfrm>
            <a:off x="9541398" y="686646"/>
            <a:ext cx="2393604" cy="276999"/>
          </a:xfrm>
          <a:prstGeom prst="rect">
            <a:avLst/>
          </a:prstGeom>
          <a:noFill/>
        </p:spPr>
        <p:txBody>
          <a:bodyPr wrap="none" rtlCol="0">
            <a:spAutoFit/>
          </a:bodyPr>
          <a:lstStyle/>
          <a:p>
            <a:r>
              <a:rPr lang="en-GB" sz="1200" dirty="0">
                <a:solidFill>
                  <a:schemeClr val="bg1">
                    <a:lumMod val="50000"/>
                  </a:schemeClr>
                </a:solidFill>
              </a:rPr>
              <a:t>10.1088/1748-0221/16/07/P07041</a:t>
            </a:r>
            <a:endParaRPr lang="en-DE" sz="1200" dirty="0">
              <a:solidFill>
                <a:schemeClr val="bg1">
                  <a:lumMod val="50000"/>
                </a:schemeClr>
              </a:solidFill>
            </a:endParaRPr>
          </a:p>
        </p:txBody>
      </p:sp>
      <p:sp>
        <p:nvSpPr>
          <p:cNvPr id="11" name="TextBox 10">
            <a:extLst>
              <a:ext uri="{FF2B5EF4-FFF2-40B4-BE49-F238E27FC236}">
                <a16:creationId xmlns:a16="http://schemas.microsoft.com/office/drawing/2014/main" id="{A70FF9B8-CCB6-ECE8-F532-A63B9F838A4F}"/>
              </a:ext>
            </a:extLst>
          </p:cNvPr>
          <p:cNvSpPr txBox="1"/>
          <p:nvPr/>
        </p:nvSpPr>
        <p:spPr>
          <a:xfrm>
            <a:off x="6808800" y="4307661"/>
            <a:ext cx="5704800" cy="2185214"/>
          </a:xfrm>
          <a:prstGeom prst="rect">
            <a:avLst/>
          </a:prstGeom>
          <a:noFill/>
        </p:spPr>
        <p:txBody>
          <a:bodyPr wrap="square" rtlCol="0">
            <a:spAutoFit/>
          </a:bodyPr>
          <a:lstStyle/>
          <a:p>
            <a:r>
              <a:rPr lang="en-DE" sz="1400" dirty="0">
                <a:solidFill>
                  <a:srgbClr val="74B942"/>
                </a:solidFill>
              </a:rPr>
              <a:t>Input pulses</a:t>
            </a:r>
          </a:p>
          <a:p>
            <a:pPr marL="171450" indent="-171450">
              <a:buFont typeface="Wingdings" pitchFamily="2" charset="2"/>
              <a:buChar char="§"/>
            </a:pPr>
            <a:r>
              <a:rPr lang="en-GB" sz="1200" dirty="0" err="1"/>
              <a:t>SplitInIceDSTPulses</a:t>
            </a:r>
            <a:r>
              <a:rPr lang="en-GB" sz="1200" dirty="0"/>
              <a:t> </a:t>
            </a:r>
          </a:p>
          <a:p>
            <a:pPr marL="171450" indent="-171450">
              <a:buFont typeface="Wingdings" pitchFamily="2" charset="2"/>
              <a:buChar char="§"/>
            </a:pPr>
            <a:r>
              <a:rPr lang="en-GB" sz="1200" dirty="0"/>
              <a:t>SplitInIceDSTPulsesTWCleaning6000ns</a:t>
            </a:r>
          </a:p>
          <a:p>
            <a:pPr marL="171450" indent="-171450">
              <a:buFont typeface="Wingdings" pitchFamily="2" charset="2"/>
              <a:buChar char="§"/>
            </a:pPr>
            <a:r>
              <a:rPr lang="en-GB" sz="1200" dirty="0"/>
              <a:t>(DNN framework performs an internal cleaning)</a:t>
            </a:r>
          </a:p>
          <a:p>
            <a:endParaRPr lang="en-GB" sz="1200" dirty="0"/>
          </a:p>
          <a:p>
            <a:endParaRPr lang="en-GB" sz="1200" dirty="0"/>
          </a:p>
          <a:p>
            <a:r>
              <a:rPr lang="en-GB" sz="1400" dirty="0">
                <a:solidFill>
                  <a:srgbClr val="74B942"/>
                </a:solidFill>
              </a:rPr>
              <a:t>Training datasets</a:t>
            </a:r>
          </a:p>
          <a:p>
            <a:pPr marL="171450" indent="-171450">
              <a:buFont typeface="Wingdings" pitchFamily="2" charset="2"/>
              <a:buChar char="§"/>
            </a:pPr>
            <a:r>
              <a:rPr lang="en-DE" sz="1200" dirty="0"/>
              <a:t>20904</a:t>
            </a:r>
          </a:p>
          <a:p>
            <a:pPr marL="171450" indent="-171450">
              <a:buFont typeface="Wingdings" pitchFamily="2" charset="2"/>
              <a:buChar char="§"/>
            </a:pPr>
            <a:r>
              <a:rPr lang="en-DE" sz="1200" dirty="0"/>
              <a:t>21962</a:t>
            </a:r>
          </a:p>
          <a:p>
            <a:pPr marL="171450" indent="-171450">
              <a:buFont typeface="Wingdings" pitchFamily="2" charset="2"/>
              <a:buChar char="§"/>
            </a:pPr>
            <a:r>
              <a:rPr lang="en-DE" sz="1200" dirty="0"/>
              <a:t>22020</a:t>
            </a:r>
          </a:p>
          <a:p>
            <a:pPr marL="171450" indent="-171450">
              <a:buFont typeface="Wingdings" pitchFamily="2" charset="2"/>
              <a:buChar char="§"/>
            </a:pPr>
            <a:r>
              <a:rPr lang="en-DE" sz="1200" dirty="0"/>
              <a:t>22187</a:t>
            </a:r>
          </a:p>
        </p:txBody>
      </p:sp>
    </p:spTree>
    <p:extLst>
      <p:ext uri="{BB962C8B-B14F-4D97-AF65-F5344CB8AC3E}">
        <p14:creationId xmlns:p14="http://schemas.microsoft.com/office/powerpoint/2010/main" val="10204315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6B1C-F37F-7621-AAC3-163F5CC492BC}"/>
              </a:ext>
            </a:extLst>
          </p:cNvPr>
          <p:cNvSpPr>
            <a:spLocks noGrp="1"/>
          </p:cNvSpPr>
          <p:nvPr>
            <p:ph type="title"/>
          </p:nvPr>
        </p:nvSpPr>
        <p:spPr/>
        <p:txBody>
          <a:bodyPr/>
          <a:lstStyle/>
          <a:p>
            <a:r>
              <a:rPr lang="en-DE" dirty="0"/>
              <a:t>Air shower – 10 TeV</a:t>
            </a:r>
          </a:p>
        </p:txBody>
      </p:sp>
      <p:sp>
        <p:nvSpPr>
          <p:cNvPr id="4" name="Date Placeholder 3">
            <a:extLst>
              <a:ext uri="{FF2B5EF4-FFF2-40B4-BE49-F238E27FC236}">
                <a16:creationId xmlns:a16="http://schemas.microsoft.com/office/drawing/2014/main" id="{BD6F1F6D-57A3-C6F3-2E72-7993EA75CF8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F3B72E5-DA50-A21F-7752-5C61CC71D153}"/>
              </a:ext>
            </a:extLst>
          </p:cNvPr>
          <p:cNvSpPr>
            <a:spLocks noGrp="1"/>
          </p:cNvSpPr>
          <p:nvPr>
            <p:ph type="sldNum" sz="quarter" idx="12"/>
          </p:nvPr>
        </p:nvSpPr>
        <p:spPr/>
        <p:txBody>
          <a:bodyPr/>
          <a:lstStyle/>
          <a:p>
            <a:fld id="{CD8304E6-5469-594D-85BC-E468E92D2243}" type="slidenum">
              <a:rPr lang="en-US" smtClean="0"/>
              <a:t>79</a:t>
            </a:fld>
            <a:endParaRPr lang="en-US"/>
          </a:p>
        </p:txBody>
      </p:sp>
      <p:pic>
        <p:nvPicPr>
          <p:cNvPr id="6" name="Picture 2" descr="Logo Cosmic Interacting Matters">
            <a:extLst>
              <a:ext uri="{FF2B5EF4-FFF2-40B4-BE49-F238E27FC236}">
                <a16:creationId xmlns:a16="http://schemas.microsoft.com/office/drawing/2014/main" id="{8CC9DE5C-E066-DCA1-AC27-5C19DB158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close up of a red hair&#10;&#10;Description automatically generated">
            <a:extLst>
              <a:ext uri="{FF2B5EF4-FFF2-40B4-BE49-F238E27FC236}">
                <a16:creationId xmlns:a16="http://schemas.microsoft.com/office/drawing/2014/main" id="{51AADAA8-869F-E676-6567-E7FCCED57F08}"/>
              </a:ext>
            </a:extLst>
          </p:cNvPr>
          <p:cNvPicPr>
            <a:picLocks noChangeAspect="1"/>
          </p:cNvPicPr>
          <p:nvPr/>
        </p:nvPicPr>
        <p:blipFill>
          <a:blip r:embed="rId4"/>
          <a:stretch>
            <a:fillRect/>
          </a:stretch>
        </p:blipFill>
        <p:spPr>
          <a:xfrm>
            <a:off x="2986691" y="1579518"/>
            <a:ext cx="2175669" cy="4351338"/>
          </a:xfrm>
          <a:prstGeom prst="rect">
            <a:avLst/>
          </a:prstGeom>
        </p:spPr>
      </p:pic>
      <p:pic>
        <p:nvPicPr>
          <p:cNvPr id="8" name="Picture 7" descr="A red and black tree&#10;&#10;Description automatically generated">
            <a:extLst>
              <a:ext uri="{FF2B5EF4-FFF2-40B4-BE49-F238E27FC236}">
                <a16:creationId xmlns:a16="http://schemas.microsoft.com/office/drawing/2014/main" id="{07239EC3-79CB-1C0D-2142-FE2F6309AA6F}"/>
              </a:ext>
            </a:extLst>
          </p:cNvPr>
          <p:cNvPicPr>
            <a:picLocks noChangeAspect="1"/>
          </p:cNvPicPr>
          <p:nvPr/>
        </p:nvPicPr>
        <p:blipFill>
          <a:blip r:embed="rId5"/>
          <a:stretch>
            <a:fillRect/>
          </a:stretch>
        </p:blipFill>
        <p:spPr>
          <a:xfrm>
            <a:off x="517477" y="1698490"/>
            <a:ext cx="2116183" cy="4232366"/>
          </a:xfrm>
          <a:prstGeom prst="rect">
            <a:avLst/>
          </a:prstGeom>
        </p:spPr>
      </p:pic>
      <p:sp>
        <p:nvSpPr>
          <p:cNvPr id="9" name="TextBox 8">
            <a:extLst>
              <a:ext uri="{FF2B5EF4-FFF2-40B4-BE49-F238E27FC236}">
                <a16:creationId xmlns:a16="http://schemas.microsoft.com/office/drawing/2014/main" id="{2D75B76A-C464-BD1F-0689-E56843B575D9}"/>
              </a:ext>
            </a:extLst>
          </p:cNvPr>
          <p:cNvSpPr txBox="1"/>
          <p:nvPr/>
        </p:nvSpPr>
        <p:spPr>
          <a:xfrm>
            <a:off x="1165616" y="5987018"/>
            <a:ext cx="819904" cy="369332"/>
          </a:xfrm>
          <a:prstGeom prst="rect">
            <a:avLst/>
          </a:prstGeom>
          <a:noFill/>
        </p:spPr>
        <p:txBody>
          <a:bodyPr wrap="none" rtlCol="0">
            <a:spAutoFit/>
          </a:bodyPr>
          <a:lstStyle/>
          <a:p>
            <a:r>
              <a:rPr lang="en-DE" dirty="0"/>
              <a:t>Proton</a:t>
            </a:r>
          </a:p>
        </p:txBody>
      </p:sp>
      <p:sp>
        <p:nvSpPr>
          <p:cNvPr id="10" name="TextBox 9">
            <a:extLst>
              <a:ext uri="{FF2B5EF4-FFF2-40B4-BE49-F238E27FC236}">
                <a16:creationId xmlns:a16="http://schemas.microsoft.com/office/drawing/2014/main" id="{72566DBA-1969-D213-15ED-DAC1FE004F35}"/>
              </a:ext>
            </a:extLst>
          </p:cNvPr>
          <p:cNvSpPr txBox="1"/>
          <p:nvPr/>
        </p:nvSpPr>
        <p:spPr>
          <a:xfrm>
            <a:off x="3793294" y="5987018"/>
            <a:ext cx="562462" cy="369332"/>
          </a:xfrm>
          <a:prstGeom prst="rect">
            <a:avLst/>
          </a:prstGeom>
          <a:noFill/>
        </p:spPr>
        <p:txBody>
          <a:bodyPr wrap="none" rtlCol="0">
            <a:spAutoFit/>
          </a:bodyPr>
          <a:lstStyle/>
          <a:p>
            <a:r>
              <a:rPr lang="en-DE" dirty="0"/>
              <a:t>Iron</a:t>
            </a:r>
          </a:p>
        </p:txBody>
      </p:sp>
      <p:sp>
        <p:nvSpPr>
          <p:cNvPr id="11" name="TextBox 10">
            <a:extLst>
              <a:ext uri="{FF2B5EF4-FFF2-40B4-BE49-F238E27FC236}">
                <a16:creationId xmlns:a16="http://schemas.microsoft.com/office/drawing/2014/main" id="{26E91592-84DD-1903-4D71-11FBD7AA41EF}"/>
              </a:ext>
            </a:extLst>
          </p:cNvPr>
          <p:cNvSpPr txBox="1"/>
          <p:nvPr/>
        </p:nvSpPr>
        <p:spPr>
          <a:xfrm rot="16200000">
            <a:off x="2441991" y="2829092"/>
            <a:ext cx="873957" cy="215444"/>
          </a:xfrm>
          <a:prstGeom prst="rect">
            <a:avLst/>
          </a:prstGeom>
          <a:noFill/>
        </p:spPr>
        <p:txBody>
          <a:bodyPr wrap="none" rtlCol="0">
            <a:spAutoFit/>
          </a:bodyPr>
          <a:lstStyle/>
          <a:p>
            <a:r>
              <a:rPr lang="en-DE" sz="800" dirty="0">
                <a:solidFill>
                  <a:schemeClr val="accent3"/>
                </a:solidFill>
              </a:rPr>
              <a:t>zeuthen.desy.de</a:t>
            </a:r>
          </a:p>
        </p:txBody>
      </p:sp>
      <p:pic>
        <p:nvPicPr>
          <p:cNvPr id="12" name="Picture 11">
            <a:extLst>
              <a:ext uri="{FF2B5EF4-FFF2-40B4-BE49-F238E27FC236}">
                <a16:creationId xmlns:a16="http://schemas.microsoft.com/office/drawing/2014/main" id="{5CCDF0C3-CDE3-550F-79E0-4BC8A2C2A856}"/>
              </a:ext>
            </a:extLst>
          </p:cNvPr>
          <p:cNvPicPr>
            <a:picLocks noChangeAspect="1"/>
          </p:cNvPicPr>
          <p:nvPr/>
        </p:nvPicPr>
        <p:blipFill>
          <a:blip r:embed="rId6"/>
          <a:stretch>
            <a:fillRect/>
          </a:stretch>
        </p:blipFill>
        <p:spPr>
          <a:xfrm>
            <a:off x="5188794" y="1373511"/>
            <a:ext cx="2877371" cy="4613507"/>
          </a:xfrm>
          <a:prstGeom prst="rect">
            <a:avLst/>
          </a:prstGeom>
        </p:spPr>
      </p:pic>
      <p:sp>
        <p:nvSpPr>
          <p:cNvPr id="13" name="TextBox 12">
            <a:extLst>
              <a:ext uri="{FF2B5EF4-FFF2-40B4-BE49-F238E27FC236}">
                <a16:creationId xmlns:a16="http://schemas.microsoft.com/office/drawing/2014/main" id="{F731E187-EDAF-8B77-71E9-838E892FB42A}"/>
              </a:ext>
            </a:extLst>
          </p:cNvPr>
          <p:cNvSpPr txBox="1"/>
          <p:nvPr/>
        </p:nvSpPr>
        <p:spPr>
          <a:xfrm rot="16200000">
            <a:off x="5091222" y="2815466"/>
            <a:ext cx="901209" cy="215444"/>
          </a:xfrm>
          <a:prstGeom prst="rect">
            <a:avLst/>
          </a:prstGeom>
          <a:noFill/>
        </p:spPr>
        <p:txBody>
          <a:bodyPr wrap="none" rtlCol="0">
            <a:spAutoFit/>
          </a:bodyPr>
          <a:lstStyle/>
          <a:p>
            <a:r>
              <a:rPr lang="en-DE" sz="800" dirty="0">
                <a:solidFill>
                  <a:schemeClr val="accent3"/>
                </a:solidFill>
              </a:rPr>
              <a:t>Ralph Engel 2005</a:t>
            </a:r>
          </a:p>
        </p:txBody>
      </p:sp>
      <p:pic>
        <p:nvPicPr>
          <p:cNvPr id="14" name="Picture 13">
            <a:extLst>
              <a:ext uri="{FF2B5EF4-FFF2-40B4-BE49-F238E27FC236}">
                <a16:creationId xmlns:a16="http://schemas.microsoft.com/office/drawing/2014/main" id="{9BFA5C14-E2AC-A813-DD33-F1E2B95DCD1A}"/>
              </a:ext>
            </a:extLst>
          </p:cNvPr>
          <p:cNvPicPr>
            <a:picLocks noChangeAspect="1"/>
          </p:cNvPicPr>
          <p:nvPr/>
        </p:nvPicPr>
        <p:blipFill>
          <a:blip r:embed="rId7"/>
          <a:stretch>
            <a:fillRect/>
          </a:stretch>
        </p:blipFill>
        <p:spPr>
          <a:xfrm>
            <a:off x="7831567" y="2297307"/>
            <a:ext cx="4255478" cy="3094893"/>
          </a:xfrm>
          <a:prstGeom prst="rect">
            <a:avLst/>
          </a:prstGeom>
        </p:spPr>
      </p:pic>
      <p:sp>
        <p:nvSpPr>
          <p:cNvPr id="15" name="TextBox 14">
            <a:extLst>
              <a:ext uri="{FF2B5EF4-FFF2-40B4-BE49-F238E27FC236}">
                <a16:creationId xmlns:a16="http://schemas.microsoft.com/office/drawing/2014/main" id="{DC4DA92A-01D9-688D-BA7D-2625C72AB98C}"/>
              </a:ext>
            </a:extLst>
          </p:cNvPr>
          <p:cNvSpPr txBox="1"/>
          <p:nvPr/>
        </p:nvSpPr>
        <p:spPr>
          <a:xfrm>
            <a:off x="8321649" y="2880068"/>
            <a:ext cx="769763" cy="215444"/>
          </a:xfrm>
          <a:prstGeom prst="rect">
            <a:avLst/>
          </a:prstGeom>
          <a:noFill/>
        </p:spPr>
        <p:txBody>
          <a:bodyPr wrap="none" rtlCol="0">
            <a:spAutoFit/>
          </a:bodyPr>
          <a:lstStyle/>
          <a:p>
            <a:r>
              <a:rPr lang="en-GB" sz="800" dirty="0">
                <a:solidFill>
                  <a:schemeClr val="accent3"/>
                </a:solidFill>
              </a:rPr>
              <a:t>2211.16970v2</a:t>
            </a:r>
            <a:endParaRPr lang="en-DE" sz="800" dirty="0">
              <a:solidFill>
                <a:schemeClr val="accent3"/>
              </a:solidFill>
            </a:endParaRPr>
          </a:p>
        </p:txBody>
      </p:sp>
      <p:sp>
        <p:nvSpPr>
          <p:cNvPr id="16" name="TextBox 15">
            <a:extLst>
              <a:ext uri="{FF2B5EF4-FFF2-40B4-BE49-F238E27FC236}">
                <a16:creationId xmlns:a16="http://schemas.microsoft.com/office/drawing/2014/main" id="{AEFDC97F-6A4A-6FB3-D0BB-CF40F877EAD2}"/>
              </a:ext>
            </a:extLst>
          </p:cNvPr>
          <p:cNvSpPr txBox="1"/>
          <p:nvPr/>
        </p:nvSpPr>
        <p:spPr>
          <a:xfrm>
            <a:off x="9780902" y="1579518"/>
            <a:ext cx="1721946" cy="369332"/>
          </a:xfrm>
          <a:prstGeom prst="rect">
            <a:avLst/>
          </a:prstGeom>
          <a:noFill/>
        </p:spPr>
        <p:txBody>
          <a:bodyPr wrap="none" rtlCol="0">
            <a:spAutoFit/>
          </a:bodyPr>
          <a:lstStyle/>
          <a:p>
            <a:r>
              <a:rPr lang="en-DE" dirty="0">
                <a:solidFill>
                  <a:srgbClr val="74B942"/>
                </a:solidFill>
              </a:rPr>
              <a:t>“muon bundles”</a:t>
            </a:r>
          </a:p>
        </p:txBody>
      </p:sp>
      <p:cxnSp>
        <p:nvCxnSpPr>
          <p:cNvPr id="18" name="Straight Arrow Connector 17">
            <a:extLst>
              <a:ext uri="{FF2B5EF4-FFF2-40B4-BE49-F238E27FC236}">
                <a16:creationId xmlns:a16="http://schemas.microsoft.com/office/drawing/2014/main" id="{258BF99E-B8AE-C038-81A4-08E7F2683AC9}"/>
              </a:ext>
            </a:extLst>
          </p:cNvPr>
          <p:cNvCxnSpPr>
            <a:stCxn id="16" idx="2"/>
          </p:cNvCxnSpPr>
          <p:nvPr/>
        </p:nvCxnSpPr>
        <p:spPr>
          <a:xfrm>
            <a:off x="10641875" y="1948850"/>
            <a:ext cx="164670" cy="974338"/>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60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FFCF6-04A2-3B0B-8FA0-5D66D28CBAD1}"/>
              </a:ext>
            </a:extLst>
          </p:cNvPr>
          <p:cNvSpPr>
            <a:spLocks noGrp="1"/>
          </p:cNvSpPr>
          <p:nvPr>
            <p:ph type="title"/>
          </p:nvPr>
        </p:nvSpPr>
        <p:spPr/>
        <p:txBody>
          <a:bodyPr/>
          <a:lstStyle/>
          <a:p>
            <a:r>
              <a:rPr lang="en-DE" dirty="0"/>
              <a:t>Event Rate</a:t>
            </a:r>
          </a:p>
        </p:txBody>
      </p:sp>
      <p:sp>
        <p:nvSpPr>
          <p:cNvPr id="4" name="Date Placeholder 3">
            <a:extLst>
              <a:ext uri="{FF2B5EF4-FFF2-40B4-BE49-F238E27FC236}">
                <a16:creationId xmlns:a16="http://schemas.microsoft.com/office/drawing/2014/main" id="{4C76AEA0-812C-2492-A4A4-1DDAA6671CD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EE8B69C-B23C-4391-4AC2-BC9849492D06}"/>
              </a:ext>
            </a:extLst>
          </p:cNvPr>
          <p:cNvSpPr>
            <a:spLocks noGrp="1"/>
          </p:cNvSpPr>
          <p:nvPr>
            <p:ph type="sldNum" sz="quarter" idx="12"/>
          </p:nvPr>
        </p:nvSpPr>
        <p:spPr/>
        <p:txBody>
          <a:bodyPr/>
          <a:lstStyle/>
          <a:p>
            <a:fld id="{CD8304E6-5469-594D-85BC-E468E92D2243}" type="slidenum">
              <a:rPr lang="en-US" smtClean="0"/>
              <a:t>8</a:t>
            </a:fld>
            <a:endParaRPr lang="en-US"/>
          </a:p>
        </p:txBody>
      </p:sp>
      <p:pic>
        <p:nvPicPr>
          <p:cNvPr id="6" name="Picture 5">
            <a:extLst>
              <a:ext uri="{FF2B5EF4-FFF2-40B4-BE49-F238E27FC236}">
                <a16:creationId xmlns:a16="http://schemas.microsoft.com/office/drawing/2014/main" id="{527FCE02-22B2-C8DE-C0D5-C9E533BFE46D}"/>
              </a:ext>
            </a:extLst>
          </p:cNvPr>
          <p:cNvPicPr>
            <a:picLocks noChangeAspect="1"/>
          </p:cNvPicPr>
          <p:nvPr/>
        </p:nvPicPr>
        <p:blipFill>
          <a:blip r:embed="rId2"/>
          <a:stretch>
            <a:fillRect/>
          </a:stretch>
        </p:blipFill>
        <p:spPr>
          <a:xfrm>
            <a:off x="2399233" y="449440"/>
            <a:ext cx="7913032" cy="5906910"/>
          </a:xfrm>
          <a:prstGeom prst="rect">
            <a:avLst/>
          </a:prstGeom>
        </p:spPr>
      </p:pic>
    </p:spTree>
    <p:extLst>
      <p:ext uri="{BB962C8B-B14F-4D97-AF65-F5344CB8AC3E}">
        <p14:creationId xmlns:p14="http://schemas.microsoft.com/office/powerpoint/2010/main" val="18896244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A1DFB-AC4F-F087-12E1-7C5D48306F41}"/>
              </a:ext>
            </a:extLst>
          </p:cNvPr>
          <p:cNvSpPr>
            <a:spLocks noGrp="1"/>
          </p:cNvSpPr>
          <p:nvPr>
            <p:ph type="title"/>
          </p:nvPr>
        </p:nvSpPr>
        <p:spPr/>
        <p:txBody>
          <a:bodyPr/>
          <a:lstStyle/>
          <a:p>
            <a:r>
              <a:rPr lang="en-DE" dirty="0"/>
              <a:t>Agreement for different primary models</a:t>
            </a:r>
          </a:p>
        </p:txBody>
      </p:sp>
      <p:sp>
        <p:nvSpPr>
          <p:cNvPr id="4" name="Date Placeholder 3">
            <a:extLst>
              <a:ext uri="{FF2B5EF4-FFF2-40B4-BE49-F238E27FC236}">
                <a16:creationId xmlns:a16="http://schemas.microsoft.com/office/drawing/2014/main" id="{8A10C34C-06EA-E1C7-F946-18936A11157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94467B9-BA2A-040C-D904-60C8BDDDF456}"/>
              </a:ext>
            </a:extLst>
          </p:cNvPr>
          <p:cNvSpPr>
            <a:spLocks noGrp="1"/>
          </p:cNvSpPr>
          <p:nvPr>
            <p:ph type="sldNum" sz="quarter" idx="12"/>
          </p:nvPr>
        </p:nvSpPr>
        <p:spPr/>
        <p:txBody>
          <a:bodyPr/>
          <a:lstStyle/>
          <a:p>
            <a:fld id="{CD8304E6-5469-594D-85BC-E468E92D2243}" type="slidenum">
              <a:rPr lang="en-US" smtClean="0"/>
              <a:t>80</a:t>
            </a:fld>
            <a:endParaRPr lang="en-US"/>
          </a:p>
        </p:txBody>
      </p:sp>
      <p:pic>
        <p:nvPicPr>
          <p:cNvPr id="9" name="Picture 8">
            <a:extLst>
              <a:ext uri="{FF2B5EF4-FFF2-40B4-BE49-F238E27FC236}">
                <a16:creationId xmlns:a16="http://schemas.microsoft.com/office/drawing/2014/main" id="{2A8B4B10-89B1-EE1B-B7DC-B4CC7A691B34}"/>
              </a:ext>
            </a:extLst>
          </p:cNvPr>
          <p:cNvPicPr>
            <a:picLocks noChangeAspect="1"/>
          </p:cNvPicPr>
          <p:nvPr/>
        </p:nvPicPr>
        <p:blipFill>
          <a:blip r:embed="rId2"/>
          <a:stretch>
            <a:fillRect/>
          </a:stretch>
        </p:blipFill>
        <p:spPr>
          <a:xfrm>
            <a:off x="1538514" y="1365507"/>
            <a:ext cx="9114972" cy="4732775"/>
          </a:xfrm>
          <a:prstGeom prst="rect">
            <a:avLst/>
          </a:prstGeom>
        </p:spPr>
      </p:pic>
      <p:pic>
        <p:nvPicPr>
          <p:cNvPr id="10" name="Picture 2" descr="Logo Cosmic Interacting Matters">
            <a:extLst>
              <a:ext uri="{FF2B5EF4-FFF2-40B4-BE49-F238E27FC236}">
                <a16:creationId xmlns:a16="http://schemas.microsoft.com/office/drawing/2014/main" id="{E0FE720F-B04C-8B67-2728-39FCAF13B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5468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3C19B-7CAE-3069-BED8-E05FFA915793}"/>
              </a:ext>
            </a:extLst>
          </p:cNvPr>
          <p:cNvSpPr>
            <a:spLocks noGrp="1"/>
          </p:cNvSpPr>
          <p:nvPr>
            <p:ph type="title"/>
          </p:nvPr>
        </p:nvSpPr>
        <p:spPr/>
        <p:txBody>
          <a:bodyPr/>
          <a:lstStyle/>
          <a:p>
            <a:r>
              <a:rPr lang="en-DE" dirty="0"/>
              <a:t>Azimuth</a:t>
            </a:r>
          </a:p>
        </p:txBody>
      </p:sp>
      <p:pic>
        <p:nvPicPr>
          <p:cNvPr id="7" name="Content Placeholder 6" descr="A graph of data with different colored lines&#10;&#10;Description automatically generated with medium confidence">
            <a:extLst>
              <a:ext uri="{FF2B5EF4-FFF2-40B4-BE49-F238E27FC236}">
                <a16:creationId xmlns:a16="http://schemas.microsoft.com/office/drawing/2014/main" id="{A0FB5396-2FB9-8DFC-610D-21D392EA1E41}"/>
              </a:ext>
            </a:extLst>
          </p:cNvPr>
          <p:cNvPicPr>
            <a:picLocks noGrp="1" noChangeAspect="1"/>
          </p:cNvPicPr>
          <p:nvPr>
            <p:ph idx="1"/>
          </p:nvPr>
        </p:nvPicPr>
        <p:blipFill>
          <a:blip r:embed="rId2"/>
          <a:stretch>
            <a:fillRect/>
          </a:stretch>
        </p:blipFill>
        <p:spPr>
          <a:xfrm>
            <a:off x="6292056" y="1289050"/>
            <a:ext cx="5740400" cy="4279900"/>
          </a:xfrm>
        </p:spPr>
      </p:pic>
      <p:sp>
        <p:nvSpPr>
          <p:cNvPr id="4" name="Date Placeholder 3">
            <a:extLst>
              <a:ext uri="{FF2B5EF4-FFF2-40B4-BE49-F238E27FC236}">
                <a16:creationId xmlns:a16="http://schemas.microsoft.com/office/drawing/2014/main" id="{9C9311BB-B7F4-A730-1D8E-1CBD428AF78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73ED378-A587-3225-C56E-8359917C3961}"/>
              </a:ext>
            </a:extLst>
          </p:cNvPr>
          <p:cNvSpPr>
            <a:spLocks noGrp="1"/>
          </p:cNvSpPr>
          <p:nvPr>
            <p:ph type="sldNum" sz="quarter" idx="12"/>
          </p:nvPr>
        </p:nvSpPr>
        <p:spPr/>
        <p:txBody>
          <a:bodyPr/>
          <a:lstStyle/>
          <a:p>
            <a:fld id="{CD8304E6-5469-594D-85BC-E468E92D2243}" type="slidenum">
              <a:rPr lang="en-US" smtClean="0"/>
              <a:t>81</a:t>
            </a:fld>
            <a:endParaRPr lang="en-US"/>
          </a:p>
        </p:txBody>
      </p:sp>
      <p:pic>
        <p:nvPicPr>
          <p:cNvPr id="9" name="Picture 8" descr="A graph of data and numbers&#10;&#10;Description automatically generated with medium confidence">
            <a:extLst>
              <a:ext uri="{FF2B5EF4-FFF2-40B4-BE49-F238E27FC236}">
                <a16:creationId xmlns:a16="http://schemas.microsoft.com/office/drawing/2014/main" id="{A70CC752-74BF-1EE9-1636-66DEF981BB44}"/>
              </a:ext>
            </a:extLst>
          </p:cNvPr>
          <p:cNvPicPr>
            <a:picLocks noChangeAspect="1"/>
          </p:cNvPicPr>
          <p:nvPr/>
        </p:nvPicPr>
        <p:blipFill>
          <a:blip r:embed="rId3"/>
          <a:stretch>
            <a:fillRect/>
          </a:stretch>
        </p:blipFill>
        <p:spPr>
          <a:xfrm>
            <a:off x="159544" y="1289050"/>
            <a:ext cx="5740400" cy="4279900"/>
          </a:xfrm>
          <a:prstGeom prst="rect">
            <a:avLst/>
          </a:prstGeom>
        </p:spPr>
      </p:pic>
    </p:spTree>
    <p:extLst>
      <p:ext uri="{BB962C8B-B14F-4D97-AF65-F5344CB8AC3E}">
        <p14:creationId xmlns:p14="http://schemas.microsoft.com/office/powerpoint/2010/main" val="2945662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4C58-D0BB-23E6-C47A-E14574BCAF97}"/>
              </a:ext>
            </a:extLst>
          </p:cNvPr>
          <p:cNvSpPr>
            <a:spLocks noGrp="1"/>
          </p:cNvSpPr>
          <p:nvPr>
            <p:ph type="title"/>
          </p:nvPr>
        </p:nvSpPr>
        <p:spPr/>
        <p:txBody>
          <a:bodyPr/>
          <a:lstStyle/>
          <a:p>
            <a:r>
              <a:rPr lang="en-DE" dirty="0"/>
              <a:t>Bundle energy at entry</a:t>
            </a:r>
          </a:p>
        </p:txBody>
      </p:sp>
      <p:sp>
        <p:nvSpPr>
          <p:cNvPr id="4" name="Date Placeholder 3">
            <a:extLst>
              <a:ext uri="{FF2B5EF4-FFF2-40B4-BE49-F238E27FC236}">
                <a16:creationId xmlns:a16="http://schemas.microsoft.com/office/drawing/2014/main" id="{0AE5AF13-0801-E93E-5536-F1307CB4F35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45C2D71-0E66-BEB8-BBCD-95343D44B707}"/>
              </a:ext>
            </a:extLst>
          </p:cNvPr>
          <p:cNvSpPr>
            <a:spLocks noGrp="1"/>
          </p:cNvSpPr>
          <p:nvPr>
            <p:ph type="sldNum" sz="quarter" idx="12"/>
          </p:nvPr>
        </p:nvSpPr>
        <p:spPr/>
        <p:txBody>
          <a:bodyPr/>
          <a:lstStyle/>
          <a:p>
            <a:fld id="{CD8304E6-5469-594D-85BC-E468E92D2243}" type="slidenum">
              <a:rPr lang="en-US" smtClean="0"/>
              <a:t>82</a:t>
            </a:fld>
            <a:endParaRPr lang="en-US"/>
          </a:p>
        </p:txBody>
      </p:sp>
      <p:pic>
        <p:nvPicPr>
          <p:cNvPr id="10" name="Content Placeholder 9" descr="A graph of a weight&#10;&#10;Description automatically generated with medium confidence">
            <a:extLst>
              <a:ext uri="{FF2B5EF4-FFF2-40B4-BE49-F238E27FC236}">
                <a16:creationId xmlns:a16="http://schemas.microsoft.com/office/drawing/2014/main" id="{B2D30841-B82A-F18B-2461-BB9ECD636B4C}"/>
              </a:ext>
            </a:extLst>
          </p:cNvPr>
          <p:cNvPicPr>
            <a:picLocks noGrp="1" noChangeAspect="1"/>
          </p:cNvPicPr>
          <p:nvPr>
            <p:ph idx="1"/>
          </p:nvPr>
        </p:nvPicPr>
        <p:blipFill>
          <a:blip r:embed="rId2"/>
          <a:stretch>
            <a:fillRect/>
          </a:stretch>
        </p:blipFill>
        <p:spPr>
          <a:xfrm>
            <a:off x="6292485" y="1308100"/>
            <a:ext cx="5740400" cy="4241800"/>
          </a:xfrm>
        </p:spPr>
      </p:pic>
      <p:pic>
        <p:nvPicPr>
          <p:cNvPr id="14" name="Picture 13" descr="A graph of a graph with numbers and a chart&#10;&#10;Description automatically generated with medium confidence">
            <a:extLst>
              <a:ext uri="{FF2B5EF4-FFF2-40B4-BE49-F238E27FC236}">
                <a16:creationId xmlns:a16="http://schemas.microsoft.com/office/drawing/2014/main" id="{1DA15E59-24B5-14C9-19B1-FFF9B131E84A}"/>
              </a:ext>
            </a:extLst>
          </p:cNvPr>
          <p:cNvPicPr>
            <a:picLocks noChangeAspect="1"/>
          </p:cNvPicPr>
          <p:nvPr/>
        </p:nvPicPr>
        <p:blipFill>
          <a:blip r:embed="rId3"/>
          <a:stretch>
            <a:fillRect/>
          </a:stretch>
        </p:blipFill>
        <p:spPr>
          <a:xfrm>
            <a:off x="0" y="1308100"/>
            <a:ext cx="5740400" cy="4241800"/>
          </a:xfrm>
          <a:prstGeom prst="rect">
            <a:avLst/>
          </a:prstGeom>
        </p:spPr>
      </p:pic>
    </p:spTree>
    <p:extLst>
      <p:ext uri="{BB962C8B-B14F-4D97-AF65-F5344CB8AC3E}">
        <p14:creationId xmlns:p14="http://schemas.microsoft.com/office/powerpoint/2010/main" val="14056136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4AD6-26AE-EEFA-BD79-899E0471E7F8}"/>
              </a:ext>
            </a:extLst>
          </p:cNvPr>
          <p:cNvSpPr>
            <a:spLocks noGrp="1"/>
          </p:cNvSpPr>
          <p:nvPr>
            <p:ph type="title"/>
          </p:nvPr>
        </p:nvSpPr>
        <p:spPr/>
        <p:txBody>
          <a:bodyPr/>
          <a:lstStyle/>
          <a:p>
            <a:r>
              <a:rPr lang="en-DE" dirty="0"/>
              <a:t>Leading muon energy at entry </a:t>
            </a:r>
          </a:p>
        </p:txBody>
      </p:sp>
      <p:pic>
        <p:nvPicPr>
          <p:cNvPr id="8" name="Content Placeholder 7" descr="A graph of a graph with numbers and a chart&#10;&#10;Description automatically generated with medium confidence">
            <a:extLst>
              <a:ext uri="{FF2B5EF4-FFF2-40B4-BE49-F238E27FC236}">
                <a16:creationId xmlns:a16="http://schemas.microsoft.com/office/drawing/2014/main" id="{0E75B47B-DF58-08D6-72FC-98C4FE3F4710}"/>
              </a:ext>
            </a:extLst>
          </p:cNvPr>
          <p:cNvPicPr>
            <a:picLocks noGrp="1" noChangeAspect="1"/>
          </p:cNvPicPr>
          <p:nvPr>
            <p:ph idx="1"/>
          </p:nvPr>
        </p:nvPicPr>
        <p:blipFill>
          <a:blip r:embed="rId2"/>
          <a:stretch>
            <a:fillRect/>
          </a:stretch>
        </p:blipFill>
        <p:spPr>
          <a:xfrm>
            <a:off x="6292485" y="1308100"/>
            <a:ext cx="5740400" cy="4241800"/>
          </a:xfrm>
        </p:spPr>
      </p:pic>
      <p:sp>
        <p:nvSpPr>
          <p:cNvPr id="4" name="Date Placeholder 3">
            <a:extLst>
              <a:ext uri="{FF2B5EF4-FFF2-40B4-BE49-F238E27FC236}">
                <a16:creationId xmlns:a16="http://schemas.microsoft.com/office/drawing/2014/main" id="{CA25B53B-FBBA-1FD4-104F-DF476B70455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CAA7C04-AAF6-A820-D0B6-BB3EFED7938D}"/>
              </a:ext>
            </a:extLst>
          </p:cNvPr>
          <p:cNvSpPr>
            <a:spLocks noGrp="1"/>
          </p:cNvSpPr>
          <p:nvPr>
            <p:ph type="sldNum" sz="quarter" idx="12"/>
          </p:nvPr>
        </p:nvSpPr>
        <p:spPr/>
        <p:txBody>
          <a:bodyPr/>
          <a:lstStyle/>
          <a:p>
            <a:fld id="{CD8304E6-5469-594D-85BC-E468E92D2243}" type="slidenum">
              <a:rPr lang="en-US" smtClean="0"/>
              <a:t>83</a:t>
            </a:fld>
            <a:endParaRPr lang="en-US"/>
          </a:p>
        </p:txBody>
      </p:sp>
      <p:pic>
        <p:nvPicPr>
          <p:cNvPr id="10" name="Picture 9" descr="A graph with numbers and lines&#10;&#10;Description automatically generated">
            <a:extLst>
              <a:ext uri="{FF2B5EF4-FFF2-40B4-BE49-F238E27FC236}">
                <a16:creationId xmlns:a16="http://schemas.microsoft.com/office/drawing/2014/main" id="{C67FB560-C152-7F9E-05FF-CEB6A250726B}"/>
              </a:ext>
            </a:extLst>
          </p:cNvPr>
          <p:cNvPicPr>
            <a:picLocks noChangeAspect="1"/>
          </p:cNvPicPr>
          <p:nvPr/>
        </p:nvPicPr>
        <p:blipFill>
          <a:blip r:embed="rId3"/>
          <a:stretch>
            <a:fillRect/>
          </a:stretch>
        </p:blipFill>
        <p:spPr>
          <a:xfrm>
            <a:off x="0" y="1308100"/>
            <a:ext cx="5740400" cy="4241800"/>
          </a:xfrm>
          <a:prstGeom prst="rect">
            <a:avLst/>
          </a:prstGeom>
        </p:spPr>
      </p:pic>
    </p:spTree>
    <p:extLst>
      <p:ext uri="{BB962C8B-B14F-4D97-AF65-F5344CB8AC3E}">
        <p14:creationId xmlns:p14="http://schemas.microsoft.com/office/powerpoint/2010/main" val="6084796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F2893-B78B-7842-9D53-E8A96CF3EB20}"/>
              </a:ext>
            </a:extLst>
          </p:cNvPr>
          <p:cNvSpPr>
            <a:spLocks noGrp="1"/>
          </p:cNvSpPr>
          <p:nvPr>
            <p:ph type="title"/>
          </p:nvPr>
        </p:nvSpPr>
        <p:spPr/>
        <p:txBody>
          <a:bodyPr/>
          <a:lstStyle/>
          <a:p>
            <a:r>
              <a:rPr lang="en-DE" dirty="0"/>
              <a:t>Entry position x–vertex </a:t>
            </a:r>
          </a:p>
        </p:txBody>
      </p:sp>
      <p:pic>
        <p:nvPicPr>
          <p:cNvPr id="7" name="Content Placeholder 6" descr="A graph of a weight&#10;&#10;Description automatically generated with medium confidence">
            <a:extLst>
              <a:ext uri="{FF2B5EF4-FFF2-40B4-BE49-F238E27FC236}">
                <a16:creationId xmlns:a16="http://schemas.microsoft.com/office/drawing/2014/main" id="{4E2EC187-48C7-4ADD-BAEB-E76E802E685E}"/>
              </a:ext>
            </a:extLst>
          </p:cNvPr>
          <p:cNvPicPr>
            <a:picLocks noGrp="1" noChangeAspect="1"/>
          </p:cNvPicPr>
          <p:nvPr>
            <p:ph idx="1"/>
          </p:nvPr>
        </p:nvPicPr>
        <p:blipFill>
          <a:blip r:embed="rId2"/>
          <a:stretch>
            <a:fillRect/>
          </a:stretch>
        </p:blipFill>
        <p:spPr>
          <a:xfrm>
            <a:off x="6292485" y="1289050"/>
            <a:ext cx="5740400" cy="4279900"/>
          </a:xfrm>
        </p:spPr>
      </p:pic>
      <p:sp>
        <p:nvSpPr>
          <p:cNvPr id="4" name="Date Placeholder 3">
            <a:extLst>
              <a:ext uri="{FF2B5EF4-FFF2-40B4-BE49-F238E27FC236}">
                <a16:creationId xmlns:a16="http://schemas.microsoft.com/office/drawing/2014/main" id="{C2472212-939D-DCAE-221B-3AFBACCE2BE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53E846-A708-E02A-BDB7-31E0FD95B003}"/>
              </a:ext>
            </a:extLst>
          </p:cNvPr>
          <p:cNvSpPr>
            <a:spLocks noGrp="1"/>
          </p:cNvSpPr>
          <p:nvPr>
            <p:ph type="sldNum" sz="quarter" idx="12"/>
          </p:nvPr>
        </p:nvSpPr>
        <p:spPr/>
        <p:txBody>
          <a:bodyPr/>
          <a:lstStyle/>
          <a:p>
            <a:fld id="{CD8304E6-5469-594D-85BC-E468E92D2243}" type="slidenum">
              <a:rPr lang="en-US" smtClean="0"/>
              <a:t>84</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2BCA6952-874B-D098-7F41-CE3F549F60ED}"/>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946557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2748-7851-F25E-722A-50797A5C5FC2}"/>
              </a:ext>
            </a:extLst>
          </p:cNvPr>
          <p:cNvSpPr>
            <a:spLocks noGrp="1"/>
          </p:cNvSpPr>
          <p:nvPr>
            <p:ph type="title"/>
          </p:nvPr>
        </p:nvSpPr>
        <p:spPr/>
        <p:txBody>
          <a:bodyPr/>
          <a:lstStyle/>
          <a:p>
            <a:r>
              <a:rPr lang="en-DE" dirty="0"/>
              <a:t>Entry position y–vertex </a:t>
            </a:r>
          </a:p>
        </p:txBody>
      </p:sp>
      <p:pic>
        <p:nvPicPr>
          <p:cNvPr id="7" name="Content Placeholder 6">
            <a:extLst>
              <a:ext uri="{FF2B5EF4-FFF2-40B4-BE49-F238E27FC236}">
                <a16:creationId xmlns:a16="http://schemas.microsoft.com/office/drawing/2014/main" id="{2FF8CF97-0044-FCAB-6BF4-148C0C33418D}"/>
              </a:ext>
            </a:extLst>
          </p:cNvPr>
          <p:cNvPicPr>
            <a:picLocks noGrp="1" noChangeAspect="1"/>
          </p:cNvPicPr>
          <p:nvPr>
            <p:ph idx="1"/>
          </p:nvPr>
        </p:nvPicPr>
        <p:blipFill>
          <a:blip r:embed="rId2"/>
          <a:stretch>
            <a:fillRect/>
          </a:stretch>
        </p:blipFill>
        <p:spPr>
          <a:xfrm>
            <a:off x="6306090" y="1289050"/>
            <a:ext cx="5740400" cy="4279900"/>
          </a:xfrm>
        </p:spPr>
      </p:pic>
      <p:sp>
        <p:nvSpPr>
          <p:cNvPr id="4" name="Date Placeholder 3">
            <a:extLst>
              <a:ext uri="{FF2B5EF4-FFF2-40B4-BE49-F238E27FC236}">
                <a16:creationId xmlns:a16="http://schemas.microsoft.com/office/drawing/2014/main" id="{312776F2-95CA-D596-F566-E616D4BC32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CAC5BC9-CEC8-C068-7EE7-EE0210E99EFA}"/>
              </a:ext>
            </a:extLst>
          </p:cNvPr>
          <p:cNvSpPr>
            <a:spLocks noGrp="1"/>
          </p:cNvSpPr>
          <p:nvPr>
            <p:ph type="sldNum" sz="quarter" idx="12"/>
          </p:nvPr>
        </p:nvSpPr>
        <p:spPr/>
        <p:txBody>
          <a:bodyPr/>
          <a:lstStyle/>
          <a:p>
            <a:fld id="{CD8304E6-5469-594D-85BC-E468E92D2243}" type="slidenum">
              <a:rPr lang="en-US" smtClean="0"/>
              <a:t>85</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4D191243-0CCA-12BC-9FFB-3D15BA694C8B}"/>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18585068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019D2-1B5D-112B-18A6-CF1559E556C6}"/>
              </a:ext>
            </a:extLst>
          </p:cNvPr>
          <p:cNvSpPr>
            <a:spLocks noGrp="1"/>
          </p:cNvSpPr>
          <p:nvPr>
            <p:ph type="ctrTitle"/>
          </p:nvPr>
        </p:nvSpPr>
        <p:spPr/>
        <p:txBody>
          <a:bodyPr/>
          <a:lstStyle/>
          <a:p>
            <a:r>
              <a:rPr lang="en-DE" dirty="0"/>
              <a:t>DNN reconstructions</a:t>
            </a:r>
          </a:p>
        </p:txBody>
      </p:sp>
      <p:sp>
        <p:nvSpPr>
          <p:cNvPr id="3" name="Subtitle 2">
            <a:extLst>
              <a:ext uri="{FF2B5EF4-FFF2-40B4-BE49-F238E27FC236}">
                <a16:creationId xmlns:a16="http://schemas.microsoft.com/office/drawing/2014/main" id="{DC7FAFC6-3BD2-8219-4EFE-BA483D6C373D}"/>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AFB9C4BC-A541-51AA-A60E-C92A3A924A6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FEE9F93-ECFF-3D5A-D95B-80364323D420}"/>
              </a:ext>
            </a:extLst>
          </p:cNvPr>
          <p:cNvSpPr>
            <a:spLocks noGrp="1"/>
          </p:cNvSpPr>
          <p:nvPr>
            <p:ph type="sldNum" sz="quarter" idx="12"/>
          </p:nvPr>
        </p:nvSpPr>
        <p:spPr/>
        <p:txBody>
          <a:bodyPr/>
          <a:lstStyle/>
          <a:p>
            <a:fld id="{CD8304E6-5469-594D-85BC-E468E92D2243}" type="slidenum">
              <a:rPr lang="en-US" smtClean="0"/>
              <a:t>86</a:t>
            </a:fld>
            <a:endParaRPr lang="en-US"/>
          </a:p>
        </p:txBody>
      </p:sp>
    </p:spTree>
    <p:extLst>
      <p:ext uri="{BB962C8B-B14F-4D97-AF65-F5344CB8AC3E}">
        <p14:creationId xmlns:p14="http://schemas.microsoft.com/office/powerpoint/2010/main" val="31479023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Reconstructed properties</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248910"/>
          </a:xfrm>
        </p:spPr>
        <p:txBody>
          <a:bodyPr>
            <a:normAutofit fontScale="70000" lnSpcReduction="20000"/>
          </a:bodyPr>
          <a:lstStyle/>
          <a:p>
            <a:pPr marL="0" indent="0">
              <a:buNone/>
            </a:pPr>
            <a:r>
              <a:rPr lang="en-DE" dirty="0">
                <a:solidFill>
                  <a:srgbClr val="74B942"/>
                </a:solidFill>
              </a:rPr>
              <a:t>Energy</a:t>
            </a:r>
          </a:p>
          <a:p>
            <a:pPr>
              <a:buFont typeface="Wingdings" pitchFamily="2" charset="2"/>
              <a:buChar char="q"/>
            </a:pPr>
            <a:r>
              <a:rPr lang="en-DE" dirty="0"/>
              <a:t> </a:t>
            </a:r>
            <a:r>
              <a:rPr lang="en-GB" dirty="0" err="1"/>
              <a:t>entry_energy</a:t>
            </a:r>
            <a:r>
              <a:rPr lang="en-GB" dirty="0"/>
              <a:t>: </a:t>
            </a:r>
            <a:r>
              <a:rPr lang="en-GB" dirty="0">
                <a:solidFill>
                  <a:schemeClr val="accent3"/>
                </a:solidFill>
              </a:rPr>
              <a:t>Leading muon energy at the detector entry</a:t>
            </a:r>
          </a:p>
          <a:p>
            <a:pPr>
              <a:buFont typeface="Wingdings" pitchFamily="2" charset="2"/>
              <a:buChar char="q"/>
            </a:pPr>
            <a:r>
              <a:rPr lang="en-GB" dirty="0"/>
              <a:t> </a:t>
            </a:r>
            <a:r>
              <a:rPr lang="en-GB" dirty="0" err="1"/>
              <a:t>bundle_energy_at_entry</a:t>
            </a:r>
            <a:r>
              <a:rPr lang="en-GB" dirty="0"/>
              <a:t>: </a:t>
            </a:r>
            <a:r>
              <a:rPr lang="en-GB" dirty="0">
                <a:solidFill>
                  <a:schemeClr val="accent3"/>
                </a:solidFill>
              </a:rPr>
              <a:t>Muon bundle energy at the detector entry</a:t>
            </a:r>
          </a:p>
          <a:p>
            <a:pPr>
              <a:buFont typeface="Wingdings" pitchFamily="2" charset="2"/>
              <a:buChar char="q"/>
            </a:pPr>
            <a:r>
              <a:rPr lang="en-GB" dirty="0"/>
              <a:t> </a:t>
            </a:r>
            <a:r>
              <a:rPr lang="en-GB" dirty="0" err="1"/>
              <a:t>muon_energy_first_mctree</a:t>
            </a:r>
            <a:r>
              <a:rPr lang="en-GB" dirty="0"/>
              <a:t>: </a:t>
            </a:r>
            <a:r>
              <a:rPr lang="en-GB" dirty="0">
                <a:solidFill>
                  <a:schemeClr val="accent3"/>
                </a:solidFill>
              </a:rPr>
              <a:t>Leading muon energy at surface</a:t>
            </a:r>
          </a:p>
          <a:p>
            <a:pPr>
              <a:buFont typeface="Wingdings" pitchFamily="2" charset="2"/>
              <a:buChar char="q"/>
            </a:pPr>
            <a:r>
              <a:rPr lang="en-GB" dirty="0"/>
              <a:t> </a:t>
            </a:r>
            <a:r>
              <a:rPr lang="en-GB" dirty="0" err="1"/>
              <a:t>bundle_energy_in_mctree</a:t>
            </a:r>
            <a:r>
              <a:rPr lang="en-GB" dirty="0"/>
              <a:t>: </a:t>
            </a:r>
            <a:r>
              <a:rPr lang="en-GB" dirty="0">
                <a:solidFill>
                  <a:schemeClr val="accent3"/>
                </a:solidFill>
              </a:rPr>
              <a:t>Muon bundle energy at surface</a:t>
            </a:r>
            <a:endParaRPr lang="en-DE" dirty="0">
              <a:solidFill>
                <a:schemeClr val="accent3"/>
              </a:solidFill>
            </a:endParaRPr>
          </a:p>
          <a:p>
            <a:pPr marL="0" indent="0">
              <a:buNone/>
            </a:pPr>
            <a:r>
              <a:rPr lang="en-DE" dirty="0">
                <a:solidFill>
                  <a:srgbClr val="74B942"/>
                </a:solidFill>
              </a:rPr>
              <a:t>Track geometry</a:t>
            </a:r>
          </a:p>
          <a:p>
            <a:pPr>
              <a:buFont typeface="Wingdings" pitchFamily="2" charset="2"/>
              <a:buChar char="q"/>
            </a:pPr>
            <a:r>
              <a:rPr lang="en-GB" dirty="0"/>
              <a:t>Length: </a:t>
            </a:r>
            <a:r>
              <a:rPr lang="en-GB" dirty="0">
                <a:solidFill>
                  <a:schemeClr val="accent3"/>
                </a:solidFill>
              </a:rPr>
              <a:t>Propagation length of muon in the ice</a:t>
            </a:r>
          </a:p>
          <a:p>
            <a:pPr>
              <a:buFont typeface="Wingdings" pitchFamily="2" charset="2"/>
              <a:buChar char="q"/>
            </a:pPr>
            <a:r>
              <a:rPr lang="en-GB" dirty="0" err="1"/>
              <a:t>LengthInDetector</a:t>
            </a:r>
            <a:r>
              <a:rPr lang="en-GB" dirty="0"/>
              <a:t>: </a:t>
            </a:r>
            <a:r>
              <a:rPr lang="en-GB" dirty="0">
                <a:solidFill>
                  <a:schemeClr val="accent3"/>
                </a:solidFill>
              </a:rPr>
              <a:t>Propagation length of muon in the detector</a:t>
            </a:r>
          </a:p>
          <a:p>
            <a:pPr>
              <a:buFont typeface="Wingdings" pitchFamily="2" charset="2"/>
              <a:buChar char="q"/>
            </a:pPr>
            <a:r>
              <a:rPr lang="en-GB" dirty="0" err="1"/>
              <a:t>center_pos_x</a:t>
            </a:r>
            <a:r>
              <a:rPr lang="en-GB" dirty="0"/>
              <a:t>: </a:t>
            </a:r>
            <a:r>
              <a:rPr lang="en-GB" dirty="0">
                <a:solidFill>
                  <a:schemeClr val="accent3"/>
                </a:solidFill>
              </a:rPr>
              <a:t>Closest x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center_pos_y</a:t>
            </a:r>
            <a:r>
              <a:rPr lang="en-GB" dirty="0"/>
              <a:t>: </a:t>
            </a:r>
            <a:r>
              <a:rPr lang="en-GB" dirty="0">
                <a:solidFill>
                  <a:schemeClr val="accent3"/>
                </a:solidFill>
              </a:rPr>
              <a:t>Closest y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center_pos_z</a:t>
            </a:r>
            <a:r>
              <a:rPr lang="en-GB" dirty="0"/>
              <a:t>: </a:t>
            </a:r>
            <a:r>
              <a:rPr lang="en-GB" dirty="0">
                <a:solidFill>
                  <a:schemeClr val="accent3"/>
                </a:solidFill>
              </a:rPr>
              <a:t>Closest z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center_pos_t</a:t>
            </a:r>
            <a:r>
              <a:rPr lang="en-GB" dirty="0"/>
              <a:t>: </a:t>
            </a:r>
            <a:r>
              <a:rPr lang="en-GB" dirty="0">
                <a:solidFill>
                  <a:schemeClr val="accent3"/>
                </a:solidFill>
              </a:rPr>
              <a:t>Time of closest approach to the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entry_pos_x</a:t>
            </a:r>
            <a:r>
              <a:rPr lang="en-GB" dirty="0"/>
              <a:t>: </a:t>
            </a:r>
            <a:r>
              <a:rPr lang="en-GB" dirty="0">
                <a:solidFill>
                  <a:schemeClr val="accent3"/>
                </a:solidFill>
              </a:rPr>
              <a:t>x position of muon at the detector entry</a:t>
            </a:r>
          </a:p>
          <a:p>
            <a:pPr>
              <a:buFont typeface="Wingdings" pitchFamily="2" charset="2"/>
              <a:buChar char="q"/>
            </a:pPr>
            <a:r>
              <a:rPr lang="en-GB" dirty="0" err="1"/>
              <a:t>entry_pos_y</a:t>
            </a:r>
            <a:r>
              <a:rPr lang="en-GB" dirty="0"/>
              <a:t>: </a:t>
            </a:r>
            <a:r>
              <a:rPr lang="en-GB" dirty="0">
                <a:solidFill>
                  <a:schemeClr val="accent3"/>
                </a:solidFill>
              </a:rPr>
              <a:t>y position of muon at the detector entry</a:t>
            </a:r>
          </a:p>
          <a:p>
            <a:pPr>
              <a:buFont typeface="Wingdings" pitchFamily="2" charset="2"/>
              <a:buChar char="q"/>
            </a:pPr>
            <a:r>
              <a:rPr lang="en-GB" dirty="0" err="1"/>
              <a:t>entry_pos_z</a:t>
            </a:r>
            <a:r>
              <a:rPr lang="en-GB" dirty="0"/>
              <a:t>: </a:t>
            </a:r>
            <a:r>
              <a:rPr lang="en-GB" dirty="0">
                <a:solidFill>
                  <a:schemeClr val="accent3"/>
                </a:solidFill>
              </a:rPr>
              <a:t>z position of muon at the detector entry</a:t>
            </a:r>
          </a:p>
          <a:p>
            <a:pPr>
              <a:buFont typeface="Wingdings" pitchFamily="2" charset="2"/>
              <a:buChar char="q"/>
            </a:pPr>
            <a:r>
              <a:rPr lang="en-GB" dirty="0" err="1"/>
              <a:t>entry_pos_t</a:t>
            </a:r>
            <a:r>
              <a:rPr lang="en-GB" dirty="0"/>
              <a:t>: </a:t>
            </a:r>
            <a:r>
              <a:rPr lang="en-GB" dirty="0">
                <a:solidFill>
                  <a:schemeClr val="accent3"/>
                </a:solidFill>
              </a:rPr>
              <a:t>Time of muon at the detector entry</a:t>
            </a:r>
          </a:p>
          <a:p>
            <a:pPr marL="0" indent="0">
              <a:buNone/>
            </a:pPr>
            <a:r>
              <a:rPr lang="en-GB" dirty="0">
                <a:solidFill>
                  <a:srgbClr val="74B942"/>
                </a:solidFill>
              </a:rPr>
              <a:t>Direction</a:t>
            </a:r>
          </a:p>
          <a:p>
            <a:pPr>
              <a:buFont typeface="Wingdings" pitchFamily="2" charset="2"/>
              <a:buChar char="q"/>
            </a:pPr>
            <a:r>
              <a:rPr lang="en-GB" dirty="0"/>
              <a:t>zenith: </a:t>
            </a:r>
            <a:r>
              <a:rPr lang="en-GB" dirty="0">
                <a:solidFill>
                  <a:schemeClr val="accent3"/>
                </a:solidFill>
              </a:rPr>
              <a:t>Zenith angle of muon</a:t>
            </a:r>
          </a:p>
          <a:p>
            <a:pPr>
              <a:buFont typeface="Wingdings" pitchFamily="2" charset="2"/>
              <a:buChar char="q"/>
            </a:pPr>
            <a:r>
              <a:rPr lang="en-GB" dirty="0"/>
              <a:t>azimuth: </a:t>
            </a:r>
            <a:r>
              <a:rPr lang="en-GB" dirty="0">
                <a:solidFill>
                  <a:schemeClr val="accent3"/>
                </a:solidFill>
              </a:rPr>
              <a:t>Azimuth angle of muon</a:t>
            </a:r>
          </a:p>
          <a:p>
            <a:pPr>
              <a:buFont typeface="Wingdings" pitchFamily="2" charset="2"/>
              <a:buChar char="q"/>
            </a:pPr>
            <a:endParaRPr lang="en-DE" dirty="0"/>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87</a:t>
            </a:fld>
            <a:endParaRPr lang="en-US"/>
          </a:p>
        </p:txBody>
      </p:sp>
      <p:sp>
        <p:nvSpPr>
          <p:cNvPr id="7" name="Right Brace 6">
            <a:extLst>
              <a:ext uri="{FF2B5EF4-FFF2-40B4-BE49-F238E27FC236}">
                <a16:creationId xmlns:a16="http://schemas.microsoft.com/office/drawing/2014/main" id="{B9C49657-BC0B-5CC3-6FFF-1ABC7FCFF009}"/>
              </a:ext>
            </a:extLst>
          </p:cNvPr>
          <p:cNvSpPr/>
          <p:nvPr/>
        </p:nvSpPr>
        <p:spPr>
          <a:xfrm>
            <a:off x="6266118" y="1360968"/>
            <a:ext cx="318977" cy="1077433"/>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8" name="Right Brace 7">
            <a:extLst>
              <a:ext uri="{FF2B5EF4-FFF2-40B4-BE49-F238E27FC236}">
                <a16:creationId xmlns:a16="http://schemas.microsoft.com/office/drawing/2014/main" id="{A76BF1EF-F48A-B908-3C76-CDD880950BD5}"/>
              </a:ext>
            </a:extLst>
          </p:cNvPr>
          <p:cNvSpPr/>
          <p:nvPr/>
        </p:nvSpPr>
        <p:spPr>
          <a:xfrm>
            <a:off x="6266117" y="2705710"/>
            <a:ext cx="318977" cy="263183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9" name="Right Brace 8">
            <a:extLst>
              <a:ext uri="{FF2B5EF4-FFF2-40B4-BE49-F238E27FC236}">
                <a16:creationId xmlns:a16="http://schemas.microsoft.com/office/drawing/2014/main" id="{6BAAAA95-7184-C24C-80B7-2707F451CC73}"/>
              </a:ext>
            </a:extLst>
          </p:cNvPr>
          <p:cNvSpPr/>
          <p:nvPr/>
        </p:nvSpPr>
        <p:spPr>
          <a:xfrm>
            <a:off x="6266117" y="5519240"/>
            <a:ext cx="318977" cy="65772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0" name="TextBox 9">
            <a:extLst>
              <a:ext uri="{FF2B5EF4-FFF2-40B4-BE49-F238E27FC236}">
                <a16:creationId xmlns:a16="http://schemas.microsoft.com/office/drawing/2014/main" id="{7469441F-70BA-C255-8EA5-07A0D325F522}"/>
              </a:ext>
            </a:extLst>
          </p:cNvPr>
          <p:cNvSpPr txBox="1"/>
          <p:nvPr/>
        </p:nvSpPr>
        <p:spPr>
          <a:xfrm>
            <a:off x="6648891" y="1752686"/>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1</a:t>
            </a:r>
          </a:p>
        </p:txBody>
      </p:sp>
      <p:sp>
        <p:nvSpPr>
          <p:cNvPr id="11" name="TextBox 10">
            <a:extLst>
              <a:ext uri="{FF2B5EF4-FFF2-40B4-BE49-F238E27FC236}">
                <a16:creationId xmlns:a16="http://schemas.microsoft.com/office/drawing/2014/main" id="{E6E6C626-EB85-A854-9140-3B0DF512FFDD}"/>
              </a:ext>
            </a:extLst>
          </p:cNvPr>
          <p:cNvSpPr txBox="1"/>
          <p:nvPr/>
        </p:nvSpPr>
        <p:spPr>
          <a:xfrm>
            <a:off x="6648890" y="5694213"/>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3</a:t>
            </a:r>
          </a:p>
        </p:txBody>
      </p:sp>
      <p:sp>
        <p:nvSpPr>
          <p:cNvPr id="12" name="TextBox 11">
            <a:extLst>
              <a:ext uri="{FF2B5EF4-FFF2-40B4-BE49-F238E27FC236}">
                <a16:creationId xmlns:a16="http://schemas.microsoft.com/office/drawing/2014/main" id="{78DDBC26-A56D-2B8C-A8CD-125C1B172B2A}"/>
              </a:ext>
            </a:extLst>
          </p:cNvPr>
          <p:cNvSpPr txBox="1"/>
          <p:nvPr/>
        </p:nvSpPr>
        <p:spPr>
          <a:xfrm>
            <a:off x="6648890" y="3867738"/>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2</a:t>
            </a:r>
          </a:p>
        </p:txBody>
      </p:sp>
      <p:sp>
        <p:nvSpPr>
          <p:cNvPr id="6" name="TextBox 5">
            <a:extLst>
              <a:ext uri="{FF2B5EF4-FFF2-40B4-BE49-F238E27FC236}">
                <a16:creationId xmlns:a16="http://schemas.microsoft.com/office/drawing/2014/main" id="{215AF8D3-3B99-0E53-40F8-266DBF3C90C2}"/>
              </a:ext>
            </a:extLst>
          </p:cNvPr>
          <p:cNvSpPr txBox="1"/>
          <p:nvPr/>
        </p:nvSpPr>
        <p:spPr>
          <a:xfrm>
            <a:off x="8612267" y="2153197"/>
            <a:ext cx="3579733" cy="523220"/>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0: </a:t>
            </a:r>
            <a:r>
              <a:rPr lang="en-DE" sz="1400" dirty="0">
                <a:solidFill>
                  <a:srgbClr val="A5A5A5"/>
                </a:solidFill>
              </a:rPr>
              <a:t>Muon bundle energy at surface (fast pre-cut) </a:t>
            </a:r>
          </a:p>
        </p:txBody>
      </p:sp>
      <p:cxnSp>
        <p:nvCxnSpPr>
          <p:cNvPr id="14" name="Straight Arrow Connector 13">
            <a:extLst>
              <a:ext uri="{FF2B5EF4-FFF2-40B4-BE49-F238E27FC236}">
                <a16:creationId xmlns:a16="http://schemas.microsoft.com/office/drawing/2014/main" id="{240C9848-9977-1F46-3591-8F692347000C}"/>
              </a:ext>
            </a:extLst>
          </p:cNvPr>
          <p:cNvCxnSpPr/>
          <p:nvPr/>
        </p:nvCxnSpPr>
        <p:spPr>
          <a:xfrm flipH="1">
            <a:off x="5286378" y="2314576"/>
            <a:ext cx="3266107" cy="0"/>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2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1C33-61E3-2BF5-86A3-E704B9B253C8}"/>
              </a:ext>
            </a:extLst>
          </p:cNvPr>
          <p:cNvSpPr>
            <a:spLocks noGrp="1"/>
          </p:cNvSpPr>
          <p:nvPr>
            <p:ph type="title"/>
          </p:nvPr>
        </p:nvSpPr>
        <p:spPr/>
        <p:txBody>
          <a:bodyPr/>
          <a:lstStyle/>
          <a:p>
            <a:r>
              <a:rPr lang="en-DE" dirty="0"/>
              <a:t>Muon flux: Prompt spectrum</a:t>
            </a:r>
          </a:p>
        </p:txBody>
      </p:sp>
      <p:sp>
        <p:nvSpPr>
          <p:cNvPr id="4" name="Date Placeholder 3">
            <a:extLst>
              <a:ext uri="{FF2B5EF4-FFF2-40B4-BE49-F238E27FC236}">
                <a16:creationId xmlns:a16="http://schemas.microsoft.com/office/drawing/2014/main" id="{964930FF-80E4-B275-8FD2-72C4BB0FD0A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83222E2-9B3B-F627-E9D0-8302CB0CD476}"/>
              </a:ext>
            </a:extLst>
          </p:cNvPr>
          <p:cNvSpPr>
            <a:spLocks noGrp="1"/>
          </p:cNvSpPr>
          <p:nvPr>
            <p:ph type="sldNum" sz="quarter" idx="12"/>
          </p:nvPr>
        </p:nvSpPr>
        <p:spPr/>
        <p:txBody>
          <a:bodyPr/>
          <a:lstStyle/>
          <a:p>
            <a:fld id="{CD8304E6-5469-594D-85BC-E468E92D2243}" type="slidenum">
              <a:rPr lang="en-US" smtClean="0"/>
              <a:t>88</a:t>
            </a:fld>
            <a:endParaRPr lang="en-US"/>
          </a:p>
        </p:txBody>
      </p:sp>
      <p:pic>
        <p:nvPicPr>
          <p:cNvPr id="6" name="Picture 2" descr="Logo Cosmic Interacting Matters">
            <a:extLst>
              <a:ext uri="{FF2B5EF4-FFF2-40B4-BE49-F238E27FC236}">
                <a16:creationId xmlns:a16="http://schemas.microsoft.com/office/drawing/2014/main" id="{A6BA7BDF-07F5-8312-4689-75ECF0ADA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5D7A2E15-586F-2D60-4D0B-A336A5A0FFA7}"/>
              </a:ext>
            </a:extLst>
          </p:cNvPr>
          <p:cNvSpPr/>
          <p:nvPr/>
        </p:nvSpPr>
        <p:spPr>
          <a:xfrm>
            <a:off x="2387062" y="3416526"/>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8" name="Rounded Rectangle 7">
            <a:extLst>
              <a:ext uri="{FF2B5EF4-FFF2-40B4-BE49-F238E27FC236}">
                <a16:creationId xmlns:a16="http://schemas.microsoft.com/office/drawing/2014/main" id="{54D39363-EBE2-44A4-3ED8-DEF77C7B52AC}"/>
              </a:ext>
            </a:extLst>
          </p:cNvPr>
          <p:cNvSpPr/>
          <p:nvPr/>
        </p:nvSpPr>
        <p:spPr>
          <a:xfrm>
            <a:off x="2387062" y="4203050"/>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9" name="Rounded Rectangle 8">
            <a:extLst>
              <a:ext uri="{FF2B5EF4-FFF2-40B4-BE49-F238E27FC236}">
                <a16:creationId xmlns:a16="http://schemas.microsoft.com/office/drawing/2014/main" id="{1E86D188-FD1D-4035-01CE-FCC4B2FF4B51}"/>
              </a:ext>
            </a:extLst>
          </p:cNvPr>
          <p:cNvSpPr/>
          <p:nvPr/>
        </p:nvSpPr>
        <p:spPr>
          <a:xfrm>
            <a:off x="3304877" y="505196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0" name="Rounded Rectangle 9">
            <a:extLst>
              <a:ext uri="{FF2B5EF4-FFF2-40B4-BE49-F238E27FC236}">
                <a16:creationId xmlns:a16="http://schemas.microsoft.com/office/drawing/2014/main" id="{DEBD488A-1821-DDCA-9921-E41669A6A5B5}"/>
              </a:ext>
            </a:extLst>
          </p:cNvPr>
          <p:cNvSpPr/>
          <p:nvPr/>
        </p:nvSpPr>
        <p:spPr>
          <a:xfrm>
            <a:off x="1441016" y="5043822"/>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1" name="Straight Connector 10">
            <a:extLst>
              <a:ext uri="{FF2B5EF4-FFF2-40B4-BE49-F238E27FC236}">
                <a16:creationId xmlns:a16="http://schemas.microsoft.com/office/drawing/2014/main" id="{DE9DAA39-21BA-9E67-BBD5-32907D3594FA}"/>
              </a:ext>
            </a:extLst>
          </p:cNvPr>
          <p:cNvCxnSpPr>
            <a:cxnSpLocks/>
            <a:stCxn id="7" idx="2"/>
            <a:endCxn id="8" idx="0"/>
          </p:cNvCxnSpPr>
          <p:nvPr/>
        </p:nvCxnSpPr>
        <p:spPr>
          <a:xfrm>
            <a:off x="3078878" y="3889670"/>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B9CF29D-E2EC-2B55-3C46-5D304F44CC3E}"/>
              </a:ext>
            </a:extLst>
          </p:cNvPr>
          <p:cNvCxnSpPr>
            <a:cxnSpLocks/>
            <a:stCxn id="8" idx="2"/>
            <a:endCxn id="10" idx="0"/>
          </p:cNvCxnSpPr>
          <p:nvPr/>
        </p:nvCxnSpPr>
        <p:spPr>
          <a:xfrm flipH="1">
            <a:off x="2132832" y="4676194"/>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DD5B89B-8C67-9C0D-B531-4647043F6A27}"/>
              </a:ext>
            </a:extLst>
          </p:cNvPr>
          <p:cNvCxnSpPr>
            <a:cxnSpLocks/>
            <a:stCxn id="8" idx="2"/>
            <a:endCxn id="9" idx="0"/>
          </p:cNvCxnSpPr>
          <p:nvPr/>
        </p:nvCxnSpPr>
        <p:spPr>
          <a:xfrm>
            <a:off x="3078878" y="4676194"/>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197DACA-B402-EC79-A029-095970164540}"/>
              </a:ext>
            </a:extLst>
          </p:cNvPr>
          <p:cNvSpPr txBox="1"/>
          <p:nvPr/>
        </p:nvSpPr>
        <p:spPr>
          <a:xfrm>
            <a:off x="3655500" y="4695574"/>
            <a:ext cx="682386" cy="307777"/>
          </a:xfrm>
          <a:prstGeom prst="rect">
            <a:avLst/>
          </a:prstGeom>
          <a:noFill/>
        </p:spPr>
        <p:txBody>
          <a:bodyPr wrap="square" rtlCol="0">
            <a:spAutoFit/>
          </a:bodyPr>
          <a:lstStyle/>
          <a:p>
            <a:r>
              <a:rPr lang="en-DE" sz="1400"/>
              <a:t>no</a:t>
            </a:r>
            <a:endParaRPr lang="en-DE" sz="1400" dirty="0"/>
          </a:p>
        </p:txBody>
      </p:sp>
      <p:sp>
        <p:nvSpPr>
          <p:cNvPr id="15" name="TextBox 14">
            <a:extLst>
              <a:ext uri="{FF2B5EF4-FFF2-40B4-BE49-F238E27FC236}">
                <a16:creationId xmlns:a16="http://schemas.microsoft.com/office/drawing/2014/main" id="{2412821A-8C69-13D8-0D03-5DB0E021C0A3}"/>
              </a:ext>
            </a:extLst>
          </p:cNvPr>
          <p:cNvSpPr txBox="1"/>
          <p:nvPr/>
        </p:nvSpPr>
        <p:spPr>
          <a:xfrm>
            <a:off x="2132832" y="4668049"/>
            <a:ext cx="682386" cy="307777"/>
          </a:xfrm>
          <a:prstGeom prst="rect">
            <a:avLst/>
          </a:prstGeom>
          <a:noFill/>
        </p:spPr>
        <p:txBody>
          <a:bodyPr wrap="square" rtlCol="0">
            <a:spAutoFit/>
          </a:bodyPr>
          <a:lstStyle/>
          <a:p>
            <a:r>
              <a:rPr lang="en-DE" sz="1400" dirty="0"/>
              <a:t>yes</a:t>
            </a:r>
          </a:p>
        </p:txBody>
      </p:sp>
      <p:pic>
        <p:nvPicPr>
          <p:cNvPr id="20" name="Grafik 12">
            <a:extLst>
              <a:ext uri="{FF2B5EF4-FFF2-40B4-BE49-F238E27FC236}">
                <a16:creationId xmlns:a16="http://schemas.microsoft.com/office/drawing/2014/main" id="{DFF0FD75-C61E-14F1-8D68-C32C01B9DFAB}"/>
              </a:ext>
            </a:extLst>
          </p:cNvPr>
          <p:cNvPicPr>
            <a:picLocks noChangeAspect="1"/>
          </p:cNvPicPr>
          <p:nvPr/>
        </p:nvPicPr>
        <p:blipFill>
          <a:blip r:embed="rId3"/>
          <a:stretch>
            <a:fillRect/>
          </a:stretch>
        </p:blipFill>
        <p:spPr>
          <a:xfrm>
            <a:off x="5805917" y="1542406"/>
            <a:ext cx="5894884" cy="4830659"/>
          </a:xfrm>
          <a:prstGeom prst="rect">
            <a:avLst/>
          </a:prstGeom>
        </p:spPr>
      </p:pic>
      <p:sp>
        <p:nvSpPr>
          <p:cNvPr id="21" name="Textfeld 13">
            <a:extLst>
              <a:ext uri="{FF2B5EF4-FFF2-40B4-BE49-F238E27FC236}">
                <a16:creationId xmlns:a16="http://schemas.microsoft.com/office/drawing/2014/main" id="{02A8A6AE-DF70-AEEA-2847-B7EA5851CB94}"/>
              </a:ext>
            </a:extLst>
          </p:cNvPr>
          <p:cNvSpPr txBox="1"/>
          <p:nvPr/>
        </p:nvSpPr>
        <p:spPr>
          <a:xfrm>
            <a:off x="8883051" y="1318809"/>
            <a:ext cx="3509010" cy="307777"/>
          </a:xfrm>
          <a:prstGeom prst="rect">
            <a:avLst/>
          </a:prstGeom>
          <a:noFill/>
        </p:spPr>
        <p:txBody>
          <a:bodyPr wrap="square" rtlCol="0">
            <a:spAutoFit/>
          </a:bodyPr>
          <a:lstStyle/>
          <a:p>
            <a:r>
              <a:rPr lang="en-US" sz="1400" dirty="0"/>
              <a:t>0°: perpendicular to Earth’s surface</a:t>
            </a:r>
          </a:p>
        </p:txBody>
      </p:sp>
      <p:cxnSp>
        <p:nvCxnSpPr>
          <p:cNvPr id="22" name="Gerade Verbindung mit Pfeil 15">
            <a:extLst>
              <a:ext uri="{FF2B5EF4-FFF2-40B4-BE49-F238E27FC236}">
                <a16:creationId xmlns:a16="http://schemas.microsoft.com/office/drawing/2014/main" id="{E9D03043-6937-BDA8-2207-1E68DA760717}"/>
              </a:ext>
            </a:extLst>
          </p:cNvPr>
          <p:cNvCxnSpPr/>
          <p:nvPr/>
        </p:nvCxnSpPr>
        <p:spPr>
          <a:xfrm flipV="1">
            <a:off x="7413840" y="2816900"/>
            <a:ext cx="560070" cy="56007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16">
            <a:extLst>
              <a:ext uri="{FF2B5EF4-FFF2-40B4-BE49-F238E27FC236}">
                <a16:creationId xmlns:a16="http://schemas.microsoft.com/office/drawing/2014/main" id="{38369994-2BA3-D6F1-B739-78C00F5109C9}"/>
              </a:ext>
            </a:extLst>
          </p:cNvPr>
          <p:cNvCxnSpPr>
            <a:cxnSpLocks/>
          </p:cNvCxnSpPr>
          <p:nvPr/>
        </p:nvCxnSpPr>
        <p:spPr>
          <a:xfrm flipH="1">
            <a:off x="10990676" y="3782082"/>
            <a:ext cx="125730" cy="6858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4" name="Textfeld 20">
            <a:extLst>
              <a:ext uri="{FF2B5EF4-FFF2-40B4-BE49-F238E27FC236}">
                <a16:creationId xmlns:a16="http://schemas.microsoft.com/office/drawing/2014/main" id="{B31AB9CD-0E45-F502-C770-1ED52880EE8C}"/>
              </a:ext>
            </a:extLst>
          </p:cNvPr>
          <p:cNvSpPr txBox="1"/>
          <p:nvPr/>
        </p:nvSpPr>
        <p:spPr>
          <a:xfrm>
            <a:off x="7047138" y="3365540"/>
            <a:ext cx="1710690" cy="307777"/>
          </a:xfrm>
          <a:prstGeom prst="rect">
            <a:avLst/>
          </a:prstGeom>
          <a:noFill/>
        </p:spPr>
        <p:txBody>
          <a:bodyPr wrap="square" rtlCol="0">
            <a:spAutoFit/>
          </a:bodyPr>
          <a:lstStyle/>
          <a:p>
            <a:r>
              <a:rPr lang="en-US" sz="1400" dirty="0"/>
              <a:t>conventional</a:t>
            </a:r>
          </a:p>
        </p:txBody>
      </p:sp>
      <p:sp>
        <p:nvSpPr>
          <p:cNvPr id="25" name="Textfeld 20">
            <a:extLst>
              <a:ext uri="{FF2B5EF4-FFF2-40B4-BE49-F238E27FC236}">
                <a16:creationId xmlns:a16="http://schemas.microsoft.com/office/drawing/2014/main" id="{695C0BD7-38DE-5F05-957D-332EC93D0394}"/>
              </a:ext>
            </a:extLst>
          </p:cNvPr>
          <p:cNvSpPr txBox="1"/>
          <p:nvPr/>
        </p:nvSpPr>
        <p:spPr>
          <a:xfrm>
            <a:off x="10722936" y="3448638"/>
            <a:ext cx="1710690" cy="307777"/>
          </a:xfrm>
          <a:prstGeom prst="rect">
            <a:avLst/>
          </a:prstGeom>
          <a:noFill/>
        </p:spPr>
        <p:txBody>
          <a:bodyPr wrap="square" rtlCol="0">
            <a:spAutoFit/>
          </a:bodyPr>
          <a:lstStyle/>
          <a:p>
            <a:r>
              <a:rPr lang="en-US" sz="1400" dirty="0"/>
              <a:t>prompt</a:t>
            </a:r>
          </a:p>
        </p:txBody>
      </p:sp>
      <mc:AlternateContent xmlns:mc="http://schemas.openxmlformats.org/markup-compatibility/2006" xmlns:a14="http://schemas.microsoft.com/office/drawing/2010/main">
        <mc:Choice Requires="a14">
          <p:sp>
            <p:nvSpPr>
              <p:cNvPr id="26" name="Inhaltsplatzhalter 2">
                <a:extLst>
                  <a:ext uri="{FF2B5EF4-FFF2-40B4-BE49-F238E27FC236}">
                    <a16:creationId xmlns:a16="http://schemas.microsoft.com/office/drawing/2014/main" id="{C710F6DF-DABE-5A64-6D88-267C9BCFF1E3}"/>
                  </a:ext>
                </a:extLst>
              </p:cNvPr>
              <p:cNvSpPr>
                <a:spLocks noGrp="1"/>
              </p:cNvSpPr>
              <p:nvPr>
                <p:ph idx="1"/>
              </p:nvPr>
            </p:nvSpPr>
            <p:spPr>
              <a:xfrm>
                <a:off x="532607" y="956411"/>
                <a:ext cx="3999079" cy="960072"/>
              </a:xfrm>
            </p:spPr>
            <p:txBody>
              <a:bodyPr/>
              <a:lstStyle/>
              <a:p>
                <a:pPr marL="0" indent="0">
                  <a:buNone/>
                </a:pPr>
                <a:r>
                  <a:rPr lang="de-DE" b="0" dirty="0"/>
                  <a:t>    </a:t>
                </a:r>
                <a14:m>
                  <m:oMath xmlns:m="http://schemas.openxmlformats.org/officeDocument/2006/math">
                    <m:sSub>
                      <m:sSubPr>
                        <m:ctrlPr>
                          <a:rPr lang="de-DE" b="0"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b="0" i="0" smtClean="0">
                            <a:latin typeface="Cambria Math" panose="02040503050406030204" pitchFamily="18" charset="0"/>
                          </a:rPr>
                          <m:t>tot</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𝞍</m:t>
                        </m:r>
                      </m:e>
                      <m:sub>
                        <m:r>
                          <m:rPr>
                            <m:sty m:val="p"/>
                          </m:rPr>
                          <a:rPr lang="de-DE" b="0" i="0"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26" name="Inhaltsplatzhalter 2">
                <a:extLst>
                  <a:ext uri="{FF2B5EF4-FFF2-40B4-BE49-F238E27FC236}">
                    <a16:creationId xmlns:a16="http://schemas.microsoft.com/office/drawing/2014/main" id="{C710F6DF-DABE-5A64-6D88-267C9BCFF1E3}"/>
                  </a:ext>
                </a:extLst>
              </p:cNvPr>
              <p:cNvSpPr>
                <a:spLocks noGrp="1" noRot="1" noChangeAspect="1" noMove="1" noResize="1" noEditPoints="1" noAdjustHandles="1" noChangeArrowheads="1" noChangeShapeType="1" noTextEdit="1"/>
              </p:cNvSpPr>
              <p:nvPr>
                <p:ph idx="1"/>
              </p:nvPr>
            </p:nvSpPr>
            <p:spPr>
              <a:xfrm>
                <a:off x="532607" y="956411"/>
                <a:ext cx="3999079" cy="960072"/>
              </a:xfrm>
              <a:blipFill>
                <a:blip r:embed="rId4"/>
                <a:stretch>
                  <a:fillRect/>
                </a:stretch>
              </a:blipFill>
            </p:spPr>
            <p:txBody>
              <a:bodyPr/>
              <a:lstStyle/>
              <a:p>
                <a:r>
                  <a:rPr lang="en-DE">
                    <a:noFill/>
                  </a:rPr>
                  <a:t> </a:t>
                </a:r>
              </a:p>
            </p:txBody>
          </p:sp>
        </mc:Fallback>
      </mc:AlternateContent>
      <p:pic>
        <p:nvPicPr>
          <p:cNvPr id="37" name="Grafik 15" descr="Ein Bild, das Text enthält.&#10;&#10;Automatisch generierte Beschreibung">
            <a:extLst>
              <a:ext uri="{FF2B5EF4-FFF2-40B4-BE49-F238E27FC236}">
                <a16:creationId xmlns:a16="http://schemas.microsoft.com/office/drawing/2014/main" id="{99F1C5E8-0B80-87A5-4960-6975E9B1863D}"/>
              </a:ext>
            </a:extLst>
          </p:cNvPr>
          <p:cNvPicPr>
            <a:picLocks noChangeAspect="1"/>
          </p:cNvPicPr>
          <p:nvPr/>
        </p:nvPicPr>
        <p:blipFill rotWithShape="1">
          <a:blip r:embed="rId5"/>
          <a:srcRect r="1558" b="53158"/>
          <a:stretch/>
        </p:blipFill>
        <p:spPr>
          <a:xfrm>
            <a:off x="2827117" y="1569461"/>
            <a:ext cx="2184798" cy="1072442"/>
          </a:xfrm>
          <a:prstGeom prst="rect">
            <a:avLst/>
          </a:prstGeom>
        </p:spPr>
      </p:pic>
      <p:pic>
        <p:nvPicPr>
          <p:cNvPr id="38" name="Grafik 25" descr="Ein Bild, das Text enthält.&#10;&#10;Automatisch generierte Beschreibung">
            <a:extLst>
              <a:ext uri="{FF2B5EF4-FFF2-40B4-BE49-F238E27FC236}">
                <a16:creationId xmlns:a16="http://schemas.microsoft.com/office/drawing/2014/main" id="{D01BEB12-2BC0-1669-9E90-500FE902B4AE}"/>
              </a:ext>
            </a:extLst>
          </p:cNvPr>
          <p:cNvPicPr>
            <a:picLocks noChangeAspect="1"/>
          </p:cNvPicPr>
          <p:nvPr/>
        </p:nvPicPr>
        <p:blipFill rotWithShape="1">
          <a:blip r:embed="rId5"/>
          <a:srcRect t="52210" r="-2587"/>
          <a:stretch/>
        </p:blipFill>
        <p:spPr>
          <a:xfrm>
            <a:off x="191414" y="1569461"/>
            <a:ext cx="2231671" cy="1072442"/>
          </a:xfrm>
          <a:prstGeom prst="rect">
            <a:avLst/>
          </a:prstGeom>
        </p:spPr>
      </p:pic>
    </p:spTree>
    <p:extLst>
      <p:ext uri="{BB962C8B-B14F-4D97-AF65-F5344CB8AC3E}">
        <p14:creationId xmlns:p14="http://schemas.microsoft.com/office/powerpoint/2010/main" val="23722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6905-F977-F0E1-C4E4-07F67077804D}"/>
              </a:ext>
            </a:extLst>
          </p:cNvPr>
          <p:cNvSpPr>
            <a:spLocks noGrp="1"/>
          </p:cNvSpPr>
          <p:nvPr>
            <p:ph type="title"/>
          </p:nvPr>
        </p:nvSpPr>
        <p:spPr/>
        <p:txBody>
          <a:bodyPr/>
          <a:lstStyle/>
          <a:p>
            <a:r>
              <a:rPr lang="en-DE" dirty="0"/>
              <a:t>Neutrino: z-vertex</a:t>
            </a:r>
          </a:p>
        </p:txBody>
      </p:sp>
      <p:pic>
        <p:nvPicPr>
          <p:cNvPr id="7" name="Content Placeholder 6" descr="A graph of a graph of a number of plants&#10;&#10;Description automatically generated with medium confidence">
            <a:extLst>
              <a:ext uri="{FF2B5EF4-FFF2-40B4-BE49-F238E27FC236}">
                <a16:creationId xmlns:a16="http://schemas.microsoft.com/office/drawing/2014/main" id="{ADEF0DB6-B6D1-E0A3-1EDE-8CBFB43E9171}"/>
              </a:ext>
            </a:extLst>
          </p:cNvPr>
          <p:cNvPicPr>
            <a:picLocks noGrp="1" noChangeAspect="1"/>
          </p:cNvPicPr>
          <p:nvPr>
            <p:ph idx="1"/>
          </p:nvPr>
        </p:nvPicPr>
        <p:blipFill>
          <a:blip r:embed="rId2"/>
          <a:stretch>
            <a:fillRect/>
          </a:stretch>
        </p:blipFill>
        <p:spPr>
          <a:xfrm>
            <a:off x="4897652" y="1016635"/>
            <a:ext cx="7054317" cy="4569778"/>
          </a:xfrm>
        </p:spPr>
      </p:pic>
      <p:sp>
        <p:nvSpPr>
          <p:cNvPr id="4" name="Date Placeholder 3">
            <a:extLst>
              <a:ext uri="{FF2B5EF4-FFF2-40B4-BE49-F238E27FC236}">
                <a16:creationId xmlns:a16="http://schemas.microsoft.com/office/drawing/2014/main" id="{120557A7-B9C7-0D9A-82B7-B6AF6FBC848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AF32B9F-0CCA-CCA6-10CF-8D175D02690C}"/>
              </a:ext>
            </a:extLst>
          </p:cNvPr>
          <p:cNvSpPr>
            <a:spLocks noGrp="1"/>
          </p:cNvSpPr>
          <p:nvPr>
            <p:ph type="sldNum" sz="quarter" idx="12"/>
          </p:nvPr>
        </p:nvSpPr>
        <p:spPr/>
        <p:txBody>
          <a:bodyPr/>
          <a:lstStyle/>
          <a:p>
            <a:fld id="{CD8304E6-5469-594D-85BC-E468E92D2243}" type="slidenum">
              <a:rPr lang="en-US" smtClean="0"/>
              <a:t>89</a:t>
            </a:fld>
            <a:endParaRPr lang="en-US"/>
          </a:p>
        </p:txBody>
      </p:sp>
      <p:sp>
        <p:nvSpPr>
          <p:cNvPr id="9" name="TextBox 8">
            <a:extLst>
              <a:ext uri="{FF2B5EF4-FFF2-40B4-BE49-F238E27FC236}">
                <a16:creationId xmlns:a16="http://schemas.microsoft.com/office/drawing/2014/main" id="{2B3FA74A-7159-7FB8-DBCB-7AD65B9BF724}"/>
              </a:ext>
            </a:extLst>
          </p:cNvPr>
          <p:cNvSpPr txBox="1"/>
          <p:nvPr/>
        </p:nvSpPr>
        <p:spPr>
          <a:xfrm>
            <a:off x="410767" y="1560175"/>
            <a:ext cx="3844129" cy="923330"/>
          </a:xfrm>
          <a:prstGeom prst="rect">
            <a:avLst/>
          </a:prstGeom>
          <a:noFill/>
        </p:spPr>
        <p:txBody>
          <a:bodyPr wrap="none" rtlCol="0">
            <a:spAutoFit/>
          </a:bodyPr>
          <a:lstStyle/>
          <a:p>
            <a:pPr marL="285750" indent="-285750">
              <a:buFont typeface="Arial" panose="020B0604020202020204" pitchFamily="34" charset="0"/>
              <a:buChar char="•"/>
            </a:pPr>
            <a:r>
              <a:rPr lang="en-DE" dirty="0"/>
              <a:t>Dissertation Mirco</a:t>
            </a:r>
          </a:p>
          <a:p>
            <a:pPr marL="285750" indent="-285750">
              <a:buFont typeface="Arial" panose="020B0604020202020204" pitchFamily="34" charset="0"/>
              <a:buChar char="•"/>
            </a:pPr>
            <a:r>
              <a:rPr lang="en-DE" dirty="0"/>
              <a:t>Same shape mismatch for neutrinos</a:t>
            </a:r>
            <a:br>
              <a:rPr lang="en-DE" dirty="0"/>
            </a:br>
            <a:r>
              <a:rPr lang="en-DE" dirty="0"/>
              <a:t>as for muons</a:t>
            </a:r>
          </a:p>
        </p:txBody>
      </p:sp>
      <p:pic>
        <p:nvPicPr>
          <p:cNvPr id="3" name="Picture 2">
            <a:extLst>
              <a:ext uri="{FF2B5EF4-FFF2-40B4-BE49-F238E27FC236}">
                <a16:creationId xmlns:a16="http://schemas.microsoft.com/office/drawing/2014/main" id="{6A017262-D4CA-364E-7212-3DCEF6930005}"/>
              </a:ext>
            </a:extLst>
          </p:cNvPr>
          <p:cNvPicPr>
            <a:picLocks noChangeAspect="1"/>
          </p:cNvPicPr>
          <p:nvPr/>
        </p:nvPicPr>
        <p:blipFill>
          <a:blip r:embed="rId3"/>
          <a:stretch>
            <a:fillRect/>
          </a:stretch>
        </p:blipFill>
        <p:spPr>
          <a:xfrm>
            <a:off x="240030" y="2683454"/>
            <a:ext cx="4522787" cy="3382084"/>
          </a:xfrm>
          <a:prstGeom prst="rect">
            <a:avLst/>
          </a:prstGeom>
        </p:spPr>
      </p:pic>
    </p:spTree>
    <p:extLst>
      <p:ext uri="{BB962C8B-B14F-4D97-AF65-F5344CB8AC3E}">
        <p14:creationId xmlns:p14="http://schemas.microsoft.com/office/powerpoint/2010/main" val="3744306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49ADB-916D-1C25-C5E0-21CC2A7378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0B831B-61CA-AF19-9F99-90A1FD6DF714}"/>
              </a:ext>
            </a:extLst>
          </p:cNvPr>
          <p:cNvSpPr>
            <a:spLocks noGrp="1"/>
          </p:cNvSpPr>
          <p:nvPr>
            <p:ph type="ctrTitle"/>
          </p:nvPr>
        </p:nvSpPr>
        <p:spPr/>
        <p:txBody>
          <a:bodyPr/>
          <a:lstStyle/>
          <a:p>
            <a:r>
              <a:rPr lang="en-DE" dirty="0"/>
              <a:t>Unfold Muon Flux</a:t>
            </a:r>
          </a:p>
        </p:txBody>
      </p:sp>
      <p:sp>
        <p:nvSpPr>
          <p:cNvPr id="3" name="Subtitle 2">
            <a:extLst>
              <a:ext uri="{FF2B5EF4-FFF2-40B4-BE49-F238E27FC236}">
                <a16:creationId xmlns:a16="http://schemas.microsoft.com/office/drawing/2014/main" id="{84483391-7F72-A787-4278-B59D95F3206B}"/>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7605EB37-2390-05AF-3903-DC04DFAEF2A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E7764A6-355B-B475-75D0-9237FD8D2915}"/>
              </a:ext>
            </a:extLst>
          </p:cNvPr>
          <p:cNvSpPr>
            <a:spLocks noGrp="1"/>
          </p:cNvSpPr>
          <p:nvPr>
            <p:ph type="sldNum" sz="quarter" idx="12"/>
          </p:nvPr>
        </p:nvSpPr>
        <p:spPr/>
        <p:txBody>
          <a:bodyPr/>
          <a:lstStyle/>
          <a:p>
            <a:fld id="{CD8304E6-5469-594D-85BC-E468E92D2243}" type="slidenum">
              <a:rPr lang="en-US" smtClean="0"/>
              <a:t>9</a:t>
            </a:fld>
            <a:endParaRPr lang="en-US"/>
          </a:p>
        </p:txBody>
      </p:sp>
    </p:spTree>
    <p:extLst>
      <p:ext uri="{BB962C8B-B14F-4D97-AF65-F5344CB8AC3E}">
        <p14:creationId xmlns:p14="http://schemas.microsoft.com/office/powerpoint/2010/main" val="41089587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756-5BCC-4407-73F8-2398E72AC06C}"/>
              </a:ext>
            </a:extLst>
          </p:cNvPr>
          <p:cNvSpPr>
            <a:spLocks noGrp="1"/>
          </p:cNvSpPr>
          <p:nvPr>
            <p:ph type="title"/>
          </p:nvPr>
        </p:nvSpPr>
        <p:spPr/>
        <p:txBody>
          <a:bodyPr/>
          <a:lstStyle/>
          <a:p>
            <a:r>
              <a:rPr lang="en-DE" dirty="0"/>
              <a:t>Stopping muons</a:t>
            </a:r>
          </a:p>
        </p:txBody>
      </p:sp>
      <p:pic>
        <p:nvPicPr>
          <p:cNvPr id="7" name="Content Placeholder 6">
            <a:extLst>
              <a:ext uri="{FF2B5EF4-FFF2-40B4-BE49-F238E27FC236}">
                <a16:creationId xmlns:a16="http://schemas.microsoft.com/office/drawing/2014/main" id="{22361CE2-99D9-689F-24E9-12E36A60B135}"/>
              </a:ext>
            </a:extLst>
          </p:cNvPr>
          <p:cNvPicPr>
            <a:picLocks noGrp="1" noChangeAspect="1"/>
          </p:cNvPicPr>
          <p:nvPr>
            <p:ph idx="1"/>
          </p:nvPr>
        </p:nvPicPr>
        <p:blipFill>
          <a:blip r:embed="rId2"/>
          <a:stretch>
            <a:fillRect/>
          </a:stretch>
        </p:blipFill>
        <p:spPr>
          <a:xfrm>
            <a:off x="253237" y="1965750"/>
            <a:ext cx="11508010" cy="3143518"/>
          </a:xfrm>
        </p:spPr>
      </p:pic>
      <p:sp>
        <p:nvSpPr>
          <p:cNvPr id="4" name="Date Placeholder 3">
            <a:extLst>
              <a:ext uri="{FF2B5EF4-FFF2-40B4-BE49-F238E27FC236}">
                <a16:creationId xmlns:a16="http://schemas.microsoft.com/office/drawing/2014/main" id="{1395FBFE-AA28-42B5-361C-8A67127E431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712B739-2BD1-DA0F-0598-5EED9A151638}"/>
              </a:ext>
            </a:extLst>
          </p:cNvPr>
          <p:cNvSpPr>
            <a:spLocks noGrp="1"/>
          </p:cNvSpPr>
          <p:nvPr>
            <p:ph type="sldNum" sz="quarter" idx="12"/>
          </p:nvPr>
        </p:nvSpPr>
        <p:spPr/>
        <p:txBody>
          <a:bodyPr/>
          <a:lstStyle/>
          <a:p>
            <a:fld id="{CD8304E6-5469-594D-85BC-E468E92D2243}" type="slidenum">
              <a:rPr lang="en-US" smtClean="0"/>
              <a:t>90</a:t>
            </a:fld>
            <a:endParaRPr lang="en-US"/>
          </a:p>
        </p:txBody>
      </p:sp>
    </p:spTree>
    <p:extLst>
      <p:ext uri="{BB962C8B-B14F-4D97-AF65-F5344CB8AC3E}">
        <p14:creationId xmlns:p14="http://schemas.microsoft.com/office/powerpoint/2010/main" val="18098876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7E7E-E490-B482-B00C-DDAB540C289B}"/>
              </a:ext>
            </a:extLst>
          </p:cNvPr>
          <p:cNvSpPr>
            <a:spLocks noGrp="1"/>
          </p:cNvSpPr>
          <p:nvPr>
            <p:ph type="title"/>
          </p:nvPr>
        </p:nvSpPr>
        <p:spPr>
          <a:xfrm>
            <a:off x="422900" y="540167"/>
            <a:ext cx="5370576" cy="2135867"/>
          </a:xfrm>
        </p:spPr>
        <p:txBody>
          <a:bodyPr anchor="b">
            <a:normAutofit/>
          </a:bodyPr>
          <a:lstStyle/>
          <a:p>
            <a:r>
              <a:rPr lang="en-DE" sz="4800" dirty="0">
                <a:solidFill>
                  <a:schemeClr val="tx1"/>
                </a:solidFill>
              </a:rPr>
              <a:t>Entry position z</a:t>
            </a:r>
            <a:br>
              <a:rPr lang="en-DE" sz="4800" dirty="0">
                <a:solidFill>
                  <a:schemeClr val="tx1"/>
                </a:solidFill>
              </a:rPr>
            </a:br>
            <a:r>
              <a:rPr lang="en-DE" sz="4800" dirty="0">
                <a:solidFill>
                  <a:schemeClr val="tx1"/>
                </a:solidFill>
              </a:rPr>
              <a:t>- different cos(zenith)</a:t>
            </a:r>
          </a:p>
        </p:txBody>
      </p:sp>
      <p:pic>
        <p:nvPicPr>
          <p:cNvPr id="6" name="Picture 5">
            <a:extLst>
              <a:ext uri="{FF2B5EF4-FFF2-40B4-BE49-F238E27FC236}">
                <a16:creationId xmlns:a16="http://schemas.microsoft.com/office/drawing/2014/main" id="{566ECD28-3914-5D52-B609-3A72B0E63B4C}"/>
              </a:ext>
            </a:extLst>
          </p:cNvPr>
          <p:cNvPicPr>
            <a:picLocks noChangeAspect="1"/>
          </p:cNvPicPr>
          <p:nvPr/>
        </p:nvPicPr>
        <p:blipFill>
          <a:blip r:embed="rId2"/>
          <a:srcRect l="5443" r="2137" b="-4"/>
          <a:stretch/>
        </p:blipFill>
        <p:spPr>
          <a:xfrm>
            <a:off x="7230746" y="10"/>
            <a:ext cx="4135242" cy="1465427"/>
          </a:xfrm>
          <a:prstGeom prst="rect">
            <a:avLst/>
          </a:prstGeom>
        </p:spPr>
      </p:pic>
      <p:pic>
        <p:nvPicPr>
          <p:cNvPr id="9" name="Picture 8">
            <a:extLst>
              <a:ext uri="{FF2B5EF4-FFF2-40B4-BE49-F238E27FC236}">
                <a16:creationId xmlns:a16="http://schemas.microsoft.com/office/drawing/2014/main" id="{E0C1DFD1-FD8D-E63B-C0BF-E9FBE1C52859}"/>
              </a:ext>
            </a:extLst>
          </p:cNvPr>
          <p:cNvPicPr>
            <a:picLocks noChangeAspect="1"/>
          </p:cNvPicPr>
          <p:nvPr/>
        </p:nvPicPr>
        <p:blipFill>
          <a:blip r:embed="rId3"/>
          <a:srcRect l="4337" r="3251" b="4"/>
          <a:stretch/>
        </p:blipFill>
        <p:spPr>
          <a:xfrm>
            <a:off x="7230746" y="1570516"/>
            <a:ext cx="4135242" cy="1465437"/>
          </a:xfrm>
          <a:prstGeom prst="rect">
            <a:avLst/>
          </a:prstGeom>
        </p:spPr>
      </p:pic>
      <p:pic>
        <p:nvPicPr>
          <p:cNvPr id="8" name="Picture 7">
            <a:extLst>
              <a:ext uri="{FF2B5EF4-FFF2-40B4-BE49-F238E27FC236}">
                <a16:creationId xmlns:a16="http://schemas.microsoft.com/office/drawing/2014/main" id="{F40FF11C-58CD-B4AC-D1FD-73C3B654EF40}"/>
              </a:ext>
            </a:extLst>
          </p:cNvPr>
          <p:cNvPicPr>
            <a:picLocks noChangeAspect="1"/>
          </p:cNvPicPr>
          <p:nvPr/>
        </p:nvPicPr>
        <p:blipFill>
          <a:blip r:embed="rId4"/>
          <a:srcRect l="3569" r="4019" b="4"/>
          <a:stretch/>
        </p:blipFill>
        <p:spPr>
          <a:xfrm>
            <a:off x="7230746" y="3124327"/>
            <a:ext cx="4135242" cy="1465437"/>
          </a:xfrm>
          <a:prstGeom prst="rect">
            <a:avLst/>
          </a:prstGeom>
        </p:spPr>
      </p:pic>
      <p:pic>
        <p:nvPicPr>
          <p:cNvPr id="7" name="Picture 6">
            <a:extLst>
              <a:ext uri="{FF2B5EF4-FFF2-40B4-BE49-F238E27FC236}">
                <a16:creationId xmlns:a16="http://schemas.microsoft.com/office/drawing/2014/main" id="{1CC79C68-30E9-4C33-A439-C5E3362AF58F}"/>
              </a:ext>
            </a:extLst>
          </p:cNvPr>
          <p:cNvPicPr>
            <a:picLocks noChangeAspect="1"/>
          </p:cNvPicPr>
          <p:nvPr/>
        </p:nvPicPr>
        <p:blipFill>
          <a:blip r:embed="rId5"/>
          <a:srcRect l="6821" r="767" b="4"/>
          <a:stretch/>
        </p:blipFill>
        <p:spPr>
          <a:xfrm>
            <a:off x="7230745" y="4678138"/>
            <a:ext cx="4135242" cy="1465437"/>
          </a:xfrm>
          <a:prstGeom prst="rect">
            <a:avLst/>
          </a:prstGeom>
        </p:spPr>
      </p:pic>
      <p:sp>
        <p:nvSpPr>
          <p:cNvPr id="5" name="Slide Number Placeholder 4">
            <a:extLst>
              <a:ext uri="{FF2B5EF4-FFF2-40B4-BE49-F238E27FC236}">
                <a16:creationId xmlns:a16="http://schemas.microsoft.com/office/drawing/2014/main" id="{70655DF5-8416-3005-C253-EAAA6F341080}"/>
              </a:ext>
            </a:extLst>
          </p:cNvPr>
          <p:cNvSpPr>
            <a:spLocks noGrp="1"/>
          </p:cNvSpPr>
          <p:nvPr>
            <p:ph type="sldNum" sz="quarter" idx="12"/>
          </p:nvPr>
        </p:nvSpPr>
        <p:spPr>
          <a:xfrm>
            <a:off x="11365224" y="-12591"/>
            <a:ext cx="826776" cy="720061"/>
          </a:xfrm>
        </p:spPr>
        <p:txBody>
          <a:bodyPr>
            <a:normAutofit/>
          </a:bodyPr>
          <a:lstStyle/>
          <a:p>
            <a:pPr algn="ctr">
              <a:spcAft>
                <a:spcPts val="600"/>
              </a:spcAft>
            </a:pPr>
            <a:fld id="{CD8304E6-5469-594D-85BC-E468E92D2243}" type="slidenum">
              <a:rPr lang="en-US"/>
              <a:pPr algn="ctr">
                <a:spcAft>
                  <a:spcPts val="600"/>
                </a:spcAft>
              </a:pPr>
              <a:t>91</a:t>
            </a:fld>
            <a:endParaRPr lang="en-US"/>
          </a:p>
        </p:txBody>
      </p:sp>
      <p:sp>
        <p:nvSpPr>
          <p:cNvPr id="4" name="Date Placeholder 3">
            <a:extLst>
              <a:ext uri="{FF2B5EF4-FFF2-40B4-BE49-F238E27FC236}">
                <a16:creationId xmlns:a16="http://schemas.microsoft.com/office/drawing/2014/main" id="{C6CE2523-55FC-2CE0-075B-0168D60D484D}"/>
              </a:ext>
            </a:extLst>
          </p:cNvPr>
          <p:cNvSpPr>
            <a:spLocks noGrp="1"/>
          </p:cNvSpPr>
          <p:nvPr>
            <p:ph type="dt" sz="half" idx="10"/>
          </p:nvPr>
        </p:nvSpPr>
        <p:spPr>
          <a:xfrm>
            <a:off x="439847" y="6356350"/>
            <a:ext cx="2743200" cy="365125"/>
          </a:xfrm>
        </p:spPr>
        <p:txBody>
          <a:bodyPr>
            <a:normAutofit/>
          </a:bodyPr>
          <a:lstStyle/>
          <a:p>
            <a:pPr>
              <a:spcAft>
                <a:spcPts val="600"/>
              </a:spcAft>
            </a:pPr>
            <a:r>
              <a:rPr lang="de-DE"/>
              <a:t>pascal.gutjahr@tu-dortmund.de</a:t>
            </a:r>
            <a:endParaRPr lang="en-US"/>
          </a:p>
        </p:txBody>
      </p:sp>
    </p:spTree>
    <p:extLst>
      <p:ext uri="{BB962C8B-B14F-4D97-AF65-F5344CB8AC3E}">
        <p14:creationId xmlns:p14="http://schemas.microsoft.com/office/powerpoint/2010/main" val="38327838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A77C-53BF-8D7E-C331-02107748EA1C}"/>
              </a:ext>
            </a:extLst>
          </p:cNvPr>
          <p:cNvSpPr>
            <a:spLocks noGrp="1"/>
          </p:cNvSpPr>
          <p:nvPr>
            <p:ph type="title"/>
          </p:nvPr>
        </p:nvSpPr>
        <p:spPr>
          <a:xfrm>
            <a:off x="538480" y="500968"/>
            <a:ext cx="3649250" cy="5675995"/>
          </a:xfrm>
        </p:spPr>
        <p:txBody>
          <a:bodyPr/>
          <a:lstStyle/>
          <a:p>
            <a:r>
              <a:rPr lang="en-DE" dirty="0"/>
              <a:t>Entry position z</a:t>
            </a:r>
            <a:br>
              <a:rPr lang="en-DE" dirty="0"/>
            </a:br>
            <a:r>
              <a:rPr lang="en-DE" dirty="0"/>
              <a:t>- different cuts on bundle energy at surface</a:t>
            </a:r>
          </a:p>
        </p:txBody>
      </p:sp>
      <p:sp>
        <p:nvSpPr>
          <p:cNvPr id="4" name="Date Placeholder 3">
            <a:extLst>
              <a:ext uri="{FF2B5EF4-FFF2-40B4-BE49-F238E27FC236}">
                <a16:creationId xmlns:a16="http://schemas.microsoft.com/office/drawing/2014/main" id="{E99440BD-2D46-9E39-F63E-7CFD22CE5D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0174DA9-106B-D326-9AEF-E0D76101F282}"/>
              </a:ext>
            </a:extLst>
          </p:cNvPr>
          <p:cNvSpPr>
            <a:spLocks noGrp="1"/>
          </p:cNvSpPr>
          <p:nvPr>
            <p:ph type="sldNum" sz="quarter" idx="12"/>
          </p:nvPr>
        </p:nvSpPr>
        <p:spPr/>
        <p:txBody>
          <a:bodyPr/>
          <a:lstStyle/>
          <a:p>
            <a:fld id="{CD8304E6-5469-594D-85BC-E468E92D2243}" type="slidenum">
              <a:rPr lang="en-US" smtClean="0"/>
              <a:t>92</a:t>
            </a:fld>
            <a:endParaRPr lang="en-US"/>
          </a:p>
        </p:txBody>
      </p:sp>
      <p:pic>
        <p:nvPicPr>
          <p:cNvPr id="6" name="Picture 5">
            <a:extLst>
              <a:ext uri="{FF2B5EF4-FFF2-40B4-BE49-F238E27FC236}">
                <a16:creationId xmlns:a16="http://schemas.microsoft.com/office/drawing/2014/main" id="{289B6A20-2FDF-60C9-3CD5-8F552986EFD3}"/>
              </a:ext>
            </a:extLst>
          </p:cNvPr>
          <p:cNvPicPr>
            <a:picLocks noChangeAspect="1"/>
          </p:cNvPicPr>
          <p:nvPr/>
        </p:nvPicPr>
        <p:blipFill>
          <a:blip r:embed="rId2"/>
          <a:stretch>
            <a:fillRect/>
          </a:stretch>
        </p:blipFill>
        <p:spPr>
          <a:xfrm>
            <a:off x="4187730" y="500968"/>
            <a:ext cx="7772400" cy="1519743"/>
          </a:xfrm>
          <a:prstGeom prst="rect">
            <a:avLst/>
          </a:prstGeom>
        </p:spPr>
      </p:pic>
      <p:pic>
        <p:nvPicPr>
          <p:cNvPr id="7" name="Picture 6">
            <a:extLst>
              <a:ext uri="{FF2B5EF4-FFF2-40B4-BE49-F238E27FC236}">
                <a16:creationId xmlns:a16="http://schemas.microsoft.com/office/drawing/2014/main" id="{4D4B3EDE-3509-7211-AEE8-7EAA68458C7B}"/>
              </a:ext>
            </a:extLst>
          </p:cNvPr>
          <p:cNvPicPr>
            <a:picLocks noChangeAspect="1"/>
          </p:cNvPicPr>
          <p:nvPr/>
        </p:nvPicPr>
        <p:blipFill>
          <a:blip r:embed="rId3"/>
          <a:stretch>
            <a:fillRect/>
          </a:stretch>
        </p:blipFill>
        <p:spPr>
          <a:xfrm>
            <a:off x="4187730" y="2044818"/>
            <a:ext cx="7772400" cy="1519743"/>
          </a:xfrm>
          <a:prstGeom prst="rect">
            <a:avLst/>
          </a:prstGeom>
        </p:spPr>
      </p:pic>
      <p:pic>
        <p:nvPicPr>
          <p:cNvPr id="8" name="Picture 7">
            <a:extLst>
              <a:ext uri="{FF2B5EF4-FFF2-40B4-BE49-F238E27FC236}">
                <a16:creationId xmlns:a16="http://schemas.microsoft.com/office/drawing/2014/main" id="{B9F441B7-1E22-CB3F-9CB7-49C451515BBB}"/>
              </a:ext>
            </a:extLst>
          </p:cNvPr>
          <p:cNvPicPr>
            <a:picLocks noChangeAspect="1"/>
          </p:cNvPicPr>
          <p:nvPr/>
        </p:nvPicPr>
        <p:blipFill>
          <a:blip r:embed="rId4"/>
          <a:stretch>
            <a:fillRect/>
          </a:stretch>
        </p:blipFill>
        <p:spPr>
          <a:xfrm>
            <a:off x="4274090" y="3654255"/>
            <a:ext cx="7772400" cy="1519743"/>
          </a:xfrm>
          <a:prstGeom prst="rect">
            <a:avLst/>
          </a:prstGeom>
        </p:spPr>
      </p:pic>
      <p:pic>
        <p:nvPicPr>
          <p:cNvPr id="9" name="Picture 8">
            <a:extLst>
              <a:ext uri="{FF2B5EF4-FFF2-40B4-BE49-F238E27FC236}">
                <a16:creationId xmlns:a16="http://schemas.microsoft.com/office/drawing/2014/main" id="{14EBBD1B-E863-BCC1-93FA-00041E588BB7}"/>
              </a:ext>
            </a:extLst>
          </p:cNvPr>
          <p:cNvPicPr>
            <a:picLocks noChangeAspect="1"/>
          </p:cNvPicPr>
          <p:nvPr/>
        </p:nvPicPr>
        <p:blipFill>
          <a:blip r:embed="rId5"/>
          <a:stretch>
            <a:fillRect/>
          </a:stretch>
        </p:blipFill>
        <p:spPr>
          <a:xfrm>
            <a:off x="4274090" y="5263692"/>
            <a:ext cx="7772400" cy="1519743"/>
          </a:xfrm>
          <a:prstGeom prst="rect">
            <a:avLst/>
          </a:prstGeom>
        </p:spPr>
      </p:pic>
    </p:spTree>
    <p:extLst>
      <p:ext uri="{BB962C8B-B14F-4D97-AF65-F5344CB8AC3E}">
        <p14:creationId xmlns:p14="http://schemas.microsoft.com/office/powerpoint/2010/main" val="30911194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E861-BE6F-85B4-863D-F29AE7A56EC2}"/>
              </a:ext>
            </a:extLst>
          </p:cNvPr>
          <p:cNvSpPr>
            <a:spLocks noGrp="1"/>
          </p:cNvSpPr>
          <p:nvPr>
            <p:ph type="ctrTitle"/>
          </p:nvPr>
        </p:nvSpPr>
        <p:spPr/>
        <p:txBody>
          <a:bodyPr/>
          <a:lstStyle/>
          <a:p>
            <a:r>
              <a:rPr lang="en-DE" dirty="0"/>
              <a:t>New CORSIKA simulation</a:t>
            </a:r>
          </a:p>
        </p:txBody>
      </p:sp>
      <p:sp>
        <p:nvSpPr>
          <p:cNvPr id="3" name="Subtitle 2">
            <a:extLst>
              <a:ext uri="{FF2B5EF4-FFF2-40B4-BE49-F238E27FC236}">
                <a16:creationId xmlns:a16="http://schemas.microsoft.com/office/drawing/2014/main" id="{9B4A753D-03AF-9914-C861-8660F7357D51}"/>
              </a:ext>
            </a:extLst>
          </p:cNvPr>
          <p:cNvSpPr>
            <a:spLocks noGrp="1"/>
          </p:cNvSpPr>
          <p:nvPr>
            <p:ph type="subTitle" idx="1"/>
          </p:nvPr>
        </p:nvSpPr>
        <p:spPr/>
        <p:txBody>
          <a:bodyPr/>
          <a:lstStyle/>
          <a:p>
            <a:r>
              <a:rPr lang="en-DE" dirty="0"/>
              <a:t>with extended history option for information about the parent particles</a:t>
            </a:r>
          </a:p>
        </p:txBody>
      </p:sp>
      <p:sp>
        <p:nvSpPr>
          <p:cNvPr id="4" name="Date Placeholder 3">
            <a:extLst>
              <a:ext uri="{FF2B5EF4-FFF2-40B4-BE49-F238E27FC236}">
                <a16:creationId xmlns:a16="http://schemas.microsoft.com/office/drawing/2014/main" id="{C83A7C51-6A51-4238-8FC0-AE9C8160487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FC080DB-8779-7BA0-0A9A-2040DB7F022C}"/>
              </a:ext>
            </a:extLst>
          </p:cNvPr>
          <p:cNvSpPr>
            <a:spLocks noGrp="1"/>
          </p:cNvSpPr>
          <p:nvPr>
            <p:ph type="sldNum" sz="quarter" idx="12"/>
          </p:nvPr>
        </p:nvSpPr>
        <p:spPr/>
        <p:txBody>
          <a:bodyPr/>
          <a:lstStyle/>
          <a:p>
            <a:fld id="{CD8304E6-5469-594D-85BC-E468E92D2243}" type="slidenum">
              <a:rPr lang="en-US" smtClean="0"/>
              <a:t>93</a:t>
            </a:fld>
            <a:endParaRPr lang="en-US"/>
          </a:p>
        </p:txBody>
      </p:sp>
    </p:spTree>
    <p:extLst>
      <p:ext uri="{BB962C8B-B14F-4D97-AF65-F5344CB8AC3E}">
        <p14:creationId xmlns:p14="http://schemas.microsoft.com/office/powerpoint/2010/main" val="41837801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84C0-CB77-9A3B-099D-777DD3D6A4DB}"/>
              </a:ext>
            </a:extLst>
          </p:cNvPr>
          <p:cNvSpPr>
            <a:spLocks noGrp="1"/>
          </p:cNvSpPr>
          <p:nvPr>
            <p:ph type="title"/>
          </p:nvPr>
        </p:nvSpPr>
        <p:spPr/>
        <p:txBody>
          <a:bodyPr/>
          <a:lstStyle/>
          <a:p>
            <a:r>
              <a:rPr lang="en-DE" dirty="0"/>
              <a:t>CORSIKA 7 tagging and MCEq comparison</a:t>
            </a:r>
          </a:p>
        </p:txBody>
      </p:sp>
      <p:sp>
        <p:nvSpPr>
          <p:cNvPr id="4" name="Date Placeholder 3">
            <a:extLst>
              <a:ext uri="{FF2B5EF4-FFF2-40B4-BE49-F238E27FC236}">
                <a16:creationId xmlns:a16="http://schemas.microsoft.com/office/drawing/2014/main" id="{09CBCBDD-5BEF-1FC4-9B40-9C7B183767F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F1F08BD-C2DE-2CBE-EB12-75376A274398}"/>
              </a:ext>
            </a:extLst>
          </p:cNvPr>
          <p:cNvSpPr>
            <a:spLocks noGrp="1"/>
          </p:cNvSpPr>
          <p:nvPr>
            <p:ph type="sldNum" sz="quarter" idx="12"/>
          </p:nvPr>
        </p:nvSpPr>
        <p:spPr/>
        <p:txBody>
          <a:bodyPr/>
          <a:lstStyle/>
          <a:p>
            <a:fld id="{CD8304E6-5469-594D-85BC-E468E92D2243}" type="slidenum">
              <a:rPr lang="en-US" smtClean="0"/>
              <a:t>94</a:t>
            </a:fld>
            <a:endParaRPr lang="en-US"/>
          </a:p>
        </p:txBody>
      </p:sp>
      <p:pic>
        <p:nvPicPr>
          <p:cNvPr id="6" name="Picture 2" descr="Logo Cosmic Interacting Matters">
            <a:extLst>
              <a:ext uri="{FF2B5EF4-FFF2-40B4-BE49-F238E27FC236}">
                <a16:creationId xmlns:a16="http://schemas.microsoft.com/office/drawing/2014/main" id="{79D6A31A-82B1-397A-4622-F229FD2C9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E91ED0F-0113-D0FA-782B-0358FAD558BE}"/>
              </a:ext>
            </a:extLst>
          </p:cNvPr>
          <p:cNvPicPr>
            <a:picLocks noChangeAspect="1"/>
          </p:cNvPicPr>
          <p:nvPr/>
        </p:nvPicPr>
        <p:blipFill>
          <a:blip r:embed="rId3"/>
          <a:stretch>
            <a:fillRect/>
          </a:stretch>
        </p:blipFill>
        <p:spPr>
          <a:xfrm>
            <a:off x="41798" y="1310056"/>
            <a:ext cx="5644205" cy="3907527"/>
          </a:xfrm>
          <a:prstGeom prst="rect">
            <a:avLst/>
          </a:prstGeom>
        </p:spPr>
      </p:pic>
      <p:pic>
        <p:nvPicPr>
          <p:cNvPr id="8" name="Picture 7">
            <a:extLst>
              <a:ext uri="{FF2B5EF4-FFF2-40B4-BE49-F238E27FC236}">
                <a16:creationId xmlns:a16="http://schemas.microsoft.com/office/drawing/2014/main" id="{1F5395A0-2228-9BBF-7DA5-FFDE6EF4DEF3}"/>
              </a:ext>
            </a:extLst>
          </p:cNvPr>
          <p:cNvPicPr>
            <a:picLocks noChangeAspect="1"/>
          </p:cNvPicPr>
          <p:nvPr/>
        </p:nvPicPr>
        <p:blipFill>
          <a:blip r:embed="rId4"/>
          <a:stretch>
            <a:fillRect/>
          </a:stretch>
        </p:blipFill>
        <p:spPr>
          <a:xfrm>
            <a:off x="5729035" y="1310056"/>
            <a:ext cx="6349729" cy="3968581"/>
          </a:xfrm>
          <a:prstGeom prst="rect">
            <a:avLst/>
          </a:prstGeom>
        </p:spPr>
      </p:pic>
      <p:sp>
        <p:nvSpPr>
          <p:cNvPr id="9" name="TextBox 8">
            <a:extLst>
              <a:ext uri="{FF2B5EF4-FFF2-40B4-BE49-F238E27FC236}">
                <a16:creationId xmlns:a16="http://schemas.microsoft.com/office/drawing/2014/main" id="{1079B058-2FF5-8427-5C94-E3C9CE301AFA}"/>
              </a:ext>
            </a:extLst>
          </p:cNvPr>
          <p:cNvSpPr txBox="1"/>
          <p:nvPr/>
        </p:nvSpPr>
        <p:spPr>
          <a:xfrm>
            <a:off x="8186085" y="488686"/>
            <a:ext cx="4284921" cy="1015663"/>
          </a:xfrm>
          <a:prstGeom prst="rect">
            <a:avLst/>
          </a:prstGeom>
          <a:noFill/>
        </p:spPr>
        <p:txBody>
          <a:bodyPr wrap="square" rtlCol="0">
            <a:spAutoFit/>
          </a:bodyPr>
          <a:lstStyle/>
          <a:p>
            <a:r>
              <a:rPr lang="en-GB" sz="1200" dirty="0" err="1"/>
              <a:t>MCEq</a:t>
            </a:r>
            <a:r>
              <a:rPr lang="en-GB" sz="1200" dirty="0"/>
              <a:t>: tool to numerically solve the cascade equations that describes the evolution of particle densities as they propagate through a gaseous, dense medium</a:t>
            </a:r>
          </a:p>
          <a:p>
            <a:r>
              <a:rPr lang="en-GB" sz="1200" dirty="0">
                <a:hlinkClick r:id="rId5"/>
              </a:rPr>
              <a:t>https://github.com/mceq-project/MCEq</a:t>
            </a:r>
            <a:endParaRPr lang="en-GB" sz="1200" dirty="0"/>
          </a:p>
          <a:p>
            <a:endParaRPr lang="en-DE" sz="1200" dirty="0"/>
          </a:p>
        </p:txBody>
      </p:sp>
      <p:sp>
        <p:nvSpPr>
          <p:cNvPr id="12" name="TextBox 11">
            <a:extLst>
              <a:ext uri="{FF2B5EF4-FFF2-40B4-BE49-F238E27FC236}">
                <a16:creationId xmlns:a16="http://schemas.microsoft.com/office/drawing/2014/main" id="{012DE9A4-C456-A554-8149-7CF3332F1B53}"/>
              </a:ext>
            </a:extLst>
          </p:cNvPr>
          <p:cNvSpPr txBox="1"/>
          <p:nvPr/>
        </p:nvSpPr>
        <p:spPr>
          <a:xfrm>
            <a:off x="3890439" y="1369046"/>
            <a:ext cx="1220142" cy="307777"/>
          </a:xfrm>
          <a:prstGeom prst="rect">
            <a:avLst/>
          </a:prstGeom>
          <a:noFill/>
        </p:spPr>
        <p:txBody>
          <a:bodyPr wrap="none" rtlCol="0">
            <a:spAutoFit/>
          </a:bodyPr>
          <a:lstStyle/>
          <a:p>
            <a:r>
              <a:rPr lang="en-DE" sz="1400" dirty="0"/>
              <a:t>GSF weighting</a:t>
            </a:r>
          </a:p>
        </p:txBody>
      </p:sp>
      <p:sp>
        <p:nvSpPr>
          <p:cNvPr id="13" name="TextBox 12">
            <a:extLst>
              <a:ext uri="{FF2B5EF4-FFF2-40B4-BE49-F238E27FC236}">
                <a16:creationId xmlns:a16="http://schemas.microsoft.com/office/drawing/2014/main" id="{8EF3B38E-8235-4F4A-2DB0-BD8345E76A46}"/>
              </a:ext>
            </a:extLst>
          </p:cNvPr>
          <p:cNvSpPr txBox="1"/>
          <p:nvPr/>
        </p:nvSpPr>
        <p:spPr>
          <a:xfrm>
            <a:off x="10133658" y="1370772"/>
            <a:ext cx="1220142" cy="307777"/>
          </a:xfrm>
          <a:prstGeom prst="rect">
            <a:avLst/>
          </a:prstGeom>
          <a:noFill/>
        </p:spPr>
        <p:txBody>
          <a:bodyPr wrap="none" rtlCol="0">
            <a:spAutoFit/>
          </a:bodyPr>
          <a:lstStyle/>
          <a:p>
            <a:r>
              <a:rPr lang="en-DE" sz="1400" dirty="0"/>
              <a:t>GSF weighting</a:t>
            </a:r>
          </a:p>
        </p:txBody>
      </p:sp>
      <p:sp>
        <p:nvSpPr>
          <p:cNvPr id="14" name="TextBox 13">
            <a:extLst>
              <a:ext uri="{FF2B5EF4-FFF2-40B4-BE49-F238E27FC236}">
                <a16:creationId xmlns:a16="http://schemas.microsoft.com/office/drawing/2014/main" id="{C9E8E767-D264-B350-1972-8193F1A94E67}"/>
              </a:ext>
            </a:extLst>
          </p:cNvPr>
          <p:cNvSpPr txBox="1"/>
          <p:nvPr/>
        </p:nvSpPr>
        <p:spPr>
          <a:xfrm>
            <a:off x="538480" y="5488954"/>
            <a:ext cx="543142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Good agreement in total prompt and conv muon flux</a:t>
            </a:r>
          </a:p>
        </p:txBody>
      </p:sp>
      <p:sp>
        <p:nvSpPr>
          <p:cNvPr id="15" name="TextBox 14">
            <a:extLst>
              <a:ext uri="{FF2B5EF4-FFF2-40B4-BE49-F238E27FC236}">
                <a16:creationId xmlns:a16="http://schemas.microsoft.com/office/drawing/2014/main" id="{D52FE34C-B123-2B59-5166-9F854BA4235E}"/>
              </a:ext>
            </a:extLst>
          </p:cNvPr>
          <p:cNvSpPr txBox="1"/>
          <p:nvPr/>
        </p:nvSpPr>
        <p:spPr>
          <a:xfrm>
            <a:off x="8960667" y="5488954"/>
            <a:ext cx="3143681" cy="646331"/>
          </a:xfrm>
          <a:prstGeom prst="rect">
            <a:avLst/>
          </a:prstGeom>
          <a:noFill/>
        </p:spPr>
        <p:txBody>
          <a:bodyPr wrap="none" rtlCol="0">
            <a:spAutoFit/>
          </a:bodyPr>
          <a:lstStyle/>
          <a:p>
            <a:pPr marL="285750" indent="-285750">
              <a:buFont typeface="Wingdings" pitchFamily="2" charset="2"/>
              <a:buChar char="Ø"/>
            </a:pPr>
            <a:r>
              <a:rPr lang="en-DE" i="1" dirty="0">
                <a:solidFill>
                  <a:srgbClr val="74B942"/>
                </a:solidFill>
              </a:rPr>
              <a:t>D</a:t>
            </a:r>
            <a:r>
              <a:rPr lang="en-DE" i="1" baseline="30000" dirty="0">
                <a:solidFill>
                  <a:srgbClr val="74B942"/>
                </a:solidFill>
              </a:rPr>
              <a:t>0 </a:t>
            </a:r>
            <a:r>
              <a:rPr lang="en-DE" i="1" dirty="0">
                <a:solidFill>
                  <a:srgbClr val="74B942"/>
                </a:solidFill>
              </a:rPr>
              <a:t> </a:t>
            </a:r>
            <a:r>
              <a:rPr lang="en-DE" dirty="0">
                <a:solidFill>
                  <a:srgbClr val="74B942"/>
                </a:solidFill>
              </a:rPr>
              <a:t>and </a:t>
            </a:r>
            <a:r>
              <a:rPr lang="en-DE" i="1" dirty="0">
                <a:solidFill>
                  <a:srgbClr val="74B942"/>
                </a:solidFill>
              </a:rPr>
              <a:t>D</a:t>
            </a:r>
            <a:r>
              <a:rPr lang="en-DE" i="1" baseline="-25000" dirty="0">
                <a:solidFill>
                  <a:srgbClr val="74B942"/>
                </a:solidFill>
              </a:rPr>
              <a:t>s</a:t>
            </a:r>
            <a:r>
              <a:rPr lang="en-DE" i="1" baseline="30000" dirty="0">
                <a:solidFill>
                  <a:srgbClr val="74B942"/>
                </a:solidFill>
              </a:rPr>
              <a:t>  </a:t>
            </a:r>
            <a:r>
              <a:rPr lang="en-DE" dirty="0">
                <a:solidFill>
                  <a:srgbClr val="74B942"/>
                </a:solidFill>
              </a:rPr>
              <a:t>are swapped here</a:t>
            </a:r>
            <a:br>
              <a:rPr lang="en-DE" dirty="0">
                <a:solidFill>
                  <a:srgbClr val="74B942"/>
                </a:solidFill>
              </a:rPr>
            </a:br>
            <a:r>
              <a:rPr lang="en-DE" dirty="0">
                <a:solidFill>
                  <a:srgbClr val="74B942"/>
                </a:solidFill>
              </a:rPr>
              <a:t>but this is fixed in MCEq</a:t>
            </a:r>
          </a:p>
        </p:txBody>
      </p:sp>
      <p:cxnSp>
        <p:nvCxnSpPr>
          <p:cNvPr id="17" name="Straight Arrow Connector 16">
            <a:extLst>
              <a:ext uri="{FF2B5EF4-FFF2-40B4-BE49-F238E27FC236}">
                <a16:creationId xmlns:a16="http://schemas.microsoft.com/office/drawing/2014/main" id="{7FF37332-0EEB-D936-7FA9-6FC2DB4AE417}"/>
              </a:ext>
            </a:extLst>
          </p:cNvPr>
          <p:cNvCxnSpPr>
            <a:stCxn id="15" idx="0"/>
          </p:cNvCxnSpPr>
          <p:nvPr/>
        </p:nvCxnSpPr>
        <p:spPr>
          <a:xfrm flipH="1" flipV="1">
            <a:off x="9133242" y="3429000"/>
            <a:ext cx="1399266" cy="2059954"/>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0B33AA4-522A-70B4-2CDF-4A710538293A}"/>
              </a:ext>
            </a:extLst>
          </p:cNvPr>
          <p:cNvCxnSpPr>
            <a:cxnSpLocks/>
            <a:stCxn id="15" idx="0"/>
          </p:cNvCxnSpPr>
          <p:nvPr/>
        </p:nvCxnSpPr>
        <p:spPr>
          <a:xfrm flipH="1" flipV="1">
            <a:off x="9982200" y="3119718"/>
            <a:ext cx="550308" cy="2369236"/>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0802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8958-2188-B67B-3D1C-61013C9C9A2D}"/>
              </a:ext>
            </a:extLst>
          </p:cNvPr>
          <p:cNvSpPr>
            <a:spLocks noGrp="1"/>
          </p:cNvSpPr>
          <p:nvPr>
            <p:ph type="title"/>
          </p:nvPr>
        </p:nvSpPr>
        <p:spPr/>
        <p:txBody>
          <a:bodyPr/>
          <a:lstStyle/>
          <a:p>
            <a:r>
              <a:rPr lang="en-DE" dirty="0"/>
              <a:t>Astroparticle physics</a:t>
            </a:r>
          </a:p>
        </p:txBody>
      </p:sp>
      <p:sp>
        <p:nvSpPr>
          <p:cNvPr id="4" name="Date Placeholder 3">
            <a:extLst>
              <a:ext uri="{FF2B5EF4-FFF2-40B4-BE49-F238E27FC236}">
                <a16:creationId xmlns:a16="http://schemas.microsoft.com/office/drawing/2014/main" id="{23600D99-7D5B-DF1E-81FE-635F21EF1E9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0E40062-3F0E-6658-A70F-F5A3B603D7EE}"/>
              </a:ext>
            </a:extLst>
          </p:cNvPr>
          <p:cNvSpPr>
            <a:spLocks noGrp="1"/>
          </p:cNvSpPr>
          <p:nvPr>
            <p:ph type="sldNum" sz="quarter" idx="12"/>
          </p:nvPr>
        </p:nvSpPr>
        <p:spPr/>
        <p:txBody>
          <a:bodyPr/>
          <a:lstStyle/>
          <a:p>
            <a:fld id="{CD8304E6-5469-594D-85BC-E468E92D2243}" type="slidenum">
              <a:rPr lang="en-US" smtClean="0"/>
              <a:t>95</a:t>
            </a:fld>
            <a:endParaRPr lang="en-US"/>
          </a:p>
        </p:txBody>
      </p:sp>
      <p:pic>
        <p:nvPicPr>
          <p:cNvPr id="6" name="Picture 2" descr="Logo Cosmic Interacting Matters">
            <a:extLst>
              <a:ext uri="{FF2B5EF4-FFF2-40B4-BE49-F238E27FC236}">
                <a16:creationId xmlns:a16="http://schemas.microsoft.com/office/drawing/2014/main" id="{F621D2D9-637C-135B-1DFD-FA76D5559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23" name="Content Placeholder 6" descr="A diagram of a solar system&#10;&#10;Description automatically generated">
            <a:extLst>
              <a:ext uri="{FF2B5EF4-FFF2-40B4-BE49-F238E27FC236}">
                <a16:creationId xmlns:a16="http://schemas.microsoft.com/office/drawing/2014/main" id="{24B6CFDA-9F59-0583-A7CE-981F0CFC6F68}"/>
              </a:ext>
            </a:extLst>
          </p:cNvPr>
          <p:cNvPicPr>
            <a:picLocks noChangeAspect="1"/>
          </p:cNvPicPr>
          <p:nvPr/>
        </p:nvPicPr>
        <p:blipFill rotWithShape="1">
          <a:blip r:embed="rId3"/>
          <a:srcRect l="3878" t="3071" b="6582"/>
          <a:stretch/>
        </p:blipFill>
        <p:spPr>
          <a:xfrm>
            <a:off x="2000458" y="915219"/>
            <a:ext cx="8191084" cy="5448260"/>
          </a:xfrm>
          <a:prstGeom prst="rect">
            <a:avLst/>
          </a:prstGeom>
        </p:spPr>
      </p:pic>
      <p:sp>
        <p:nvSpPr>
          <p:cNvPr id="24" name="TextBox 23">
            <a:extLst>
              <a:ext uri="{FF2B5EF4-FFF2-40B4-BE49-F238E27FC236}">
                <a16:creationId xmlns:a16="http://schemas.microsoft.com/office/drawing/2014/main" id="{C9CB2C2C-EACE-8918-D8FC-49AA6B3B9552}"/>
              </a:ext>
            </a:extLst>
          </p:cNvPr>
          <p:cNvSpPr txBox="1"/>
          <p:nvPr/>
        </p:nvSpPr>
        <p:spPr>
          <a:xfrm>
            <a:off x="3945056" y="5646383"/>
            <a:ext cx="1674420" cy="215444"/>
          </a:xfrm>
          <a:prstGeom prst="rect">
            <a:avLst/>
          </a:prstGeom>
          <a:noFill/>
        </p:spPr>
        <p:txBody>
          <a:bodyPr wrap="square" rtlCol="0">
            <a:spAutoFit/>
          </a:bodyPr>
          <a:lstStyle/>
          <a:p>
            <a:r>
              <a:rPr lang="en-DE" sz="800" dirty="0">
                <a:solidFill>
                  <a:schemeClr val="accent3"/>
                </a:solidFill>
              </a:rPr>
              <a:t>gallery.icecube.wisc.edu</a:t>
            </a:r>
          </a:p>
        </p:txBody>
      </p:sp>
      <p:sp>
        <p:nvSpPr>
          <p:cNvPr id="25" name="Rechteck 3">
            <a:extLst>
              <a:ext uri="{FF2B5EF4-FFF2-40B4-BE49-F238E27FC236}">
                <a16:creationId xmlns:a16="http://schemas.microsoft.com/office/drawing/2014/main" id="{0F07245A-FEF0-9884-4E1F-B92748AFDE73}"/>
              </a:ext>
            </a:extLst>
          </p:cNvPr>
          <p:cNvSpPr/>
          <p:nvPr/>
        </p:nvSpPr>
        <p:spPr>
          <a:xfrm>
            <a:off x="8457421" y="4050411"/>
            <a:ext cx="400502" cy="451412"/>
          </a:xfrm>
          <a:prstGeom prst="rect">
            <a:avLst/>
          </a:prstGeom>
          <a:noFill/>
          <a:ln w="25400">
            <a:solidFill>
              <a:srgbClr val="84B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Gerader Verbinder 5">
            <a:extLst>
              <a:ext uri="{FF2B5EF4-FFF2-40B4-BE49-F238E27FC236}">
                <a16:creationId xmlns:a16="http://schemas.microsoft.com/office/drawing/2014/main" id="{334E943D-B03D-F208-E752-1890DEA11F77}"/>
              </a:ext>
            </a:extLst>
          </p:cNvPr>
          <p:cNvCxnSpPr>
            <a:cxnSpLocks/>
          </p:cNvCxnSpPr>
          <p:nvPr/>
        </p:nvCxnSpPr>
        <p:spPr>
          <a:xfrm>
            <a:off x="8844442" y="4050411"/>
            <a:ext cx="928885" cy="34974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Gerader Verbinder 9">
            <a:extLst>
              <a:ext uri="{FF2B5EF4-FFF2-40B4-BE49-F238E27FC236}">
                <a16:creationId xmlns:a16="http://schemas.microsoft.com/office/drawing/2014/main" id="{821FE4F6-64E7-1F0E-C56A-344470E4CCFE}"/>
              </a:ext>
            </a:extLst>
          </p:cNvPr>
          <p:cNvCxnSpPr>
            <a:cxnSpLocks/>
          </p:cNvCxnSpPr>
          <p:nvPr/>
        </p:nvCxnSpPr>
        <p:spPr>
          <a:xfrm>
            <a:off x="8857923" y="4501823"/>
            <a:ext cx="888441" cy="130617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8" name="Gruppieren 12">
            <a:extLst>
              <a:ext uri="{FF2B5EF4-FFF2-40B4-BE49-F238E27FC236}">
                <a16:creationId xmlns:a16="http://schemas.microsoft.com/office/drawing/2014/main" id="{2D173F93-4AC8-B726-2919-FC27C117C3FA}"/>
              </a:ext>
            </a:extLst>
          </p:cNvPr>
          <p:cNvGrpSpPr/>
          <p:nvPr/>
        </p:nvGrpSpPr>
        <p:grpSpPr>
          <a:xfrm>
            <a:off x="9712807" y="4400160"/>
            <a:ext cx="1707298" cy="1438615"/>
            <a:chOff x="7366791" y="3831595"/>
            <a:chExt cx="1707296" cy="1438615"/>
          </a:xfrm>
        </p:grpSpPr>
        <p:pic>
          <p:nvPicPr>
            <p:cNvPr id="29" name="Grafik 7" descr="Ein Bild, das Natur, draußen, Nachthimmel enthält.&#10;&#10;Automatisch generierte Beschreibung">
              <a:extLst>
                <a:ext uri="{FF2B5EF4-FFF2-40B4-BE49-F238E27FC236}">
                  <a16:creationId xmlns:a16="http://schemas.microsoft.com/office/drawing/2014/main" id="{9D5D0D77-B7CF-2873-BA21-D56CE5BE31E3}"/>
                </a:ext>
              </a:extLst>
            </p:cNvPr>
            <p:cNvPicPr>
              <a:picLocks noChangeAspect="1"/>
            </p:cNvPicPr>
            <p:nvPr/>
          </p:nvPicPr>
          <p:blipFill rotWithShape="1">
            <a:blip r:embed="rId4"/>
            <a:srcRect l="33459" r="749"/>
            <a:stretch/>
          </p:blipFill>
          <p:spPr>
            <a:xfrm>
              <a:off x="7427310" y="3831595"/>
              <a:ext cx="1646777" cy="1407842"/>
            </a:xfrm>
            <a:prstGeom prst="rect">
              <a:avLst/>
            </a:prstGeom>
            <a:ln w="22225">
              <a:solidFill>
                <a:schemeClr val="accent1"/>
              </a:solidFill>
            </a:ln>
          </p:spPr>
        </p:pic>
        <p:sp>
          <p:nvSpPr>
            <p:cNvPr id="30" name="Textfeld 11">
              <a:extLst>
                <a:ext uri="{FF2B5EF4-FFF2-40B4-BE49-F238E27FC236}">
                  <a16:creationId xmlns:a16="http://schemas.microsoft.com/office/drawing/2014/main" id="{A3F51B60-CF9E-17EA-BEB3-2436A7703191}"/>
                </a:ext>
              </a:extLst>
            </p:cNvPr>
            <p:cNvSpPr txBox="1"/>
            <p:nvPr/>
          </p:nvSpPr>
          <p:spPr>
            <a:xfrm>
              <a:off x="7366791" y="5085544"/>
              <a:ext cx="1143322" cy="184666"/>
            </a:xfrm>
            <a:prstGeom prst="rect">
              <a:avLst/>
            </a:prstGeom>
            <a:noFill/>
          </p:spPr>
          <p:txBody>
            <a:bodyPr wrap="square">
              <a:spAutoFit/>
            </a:bodyPr>
            <a:lstStyle/>
            <a:p>
              <a:r>
                <a:rPr lang="en-US" sz="600" dirty="0">
                  <a:solidFill>
                    <a:schemeClr val="bg2">
                      <a:lumMod val="50000"/>
                    </a:schemeClr>
                  </a:solidFill>
                  <a:latin typeface="Akkurat Office" panose="02000503030000020004" pitchFamily="50" charset="0"/>
                </a:rPr>
                <a:t>Credit: </a:t>
              </a:r>
              <a:r>
                <a:rPr lang="en-US" sz="600" dirty="0" err="1">
                  <a:solidFill>
                    <a:schemeClr val="bg2">
                      <a:lumMod val="50000"/>
                    </a:schemeClr>
                  </a:solidFill>
                  <a:latin typeface="Akkurat Office" panose="02000503030000020004" pitchFamily="50" charset="0"/>
                </a:rPr>
                <a:t>IceCube</a:t>
              </a:r>
              <a:r>
                <a:rPr lang="en-US" sz="600" dirty="0">
                  <a:solidFill>
                    <a:schemeClr val="bg2">
                      <a:lumMod val="50000"/>
                    </a:schemeClr>
                  </a:solidFill>
                  <a:latin typeface="Akkurat Office" panose="02000503030000020004" pitchFamily="50" charset="0"/>
                </a:rPr>
                <a:t> / NSF</a:t>
              </a:r>
            </a:p>
          </p:txBody>
        </p:sp>
      </p:grpSp>
      <p:sp>
        <p:nvSpPr>
          <p:cNvPr id="31" name="Rectangle 30">
            <a:extLst>
              <a:ext uri="{FF2B5EF4-FFF2-40B4-BE49-F238E27FC236}">
                <a16:creationId xmlns:a16="http://schemas.microsoft.com/office/drawing/2014/main" id="{4495D162-349C-F9B8-B216-D34554AF24E5}"/>
              </a:ext>
            </a:extLst>
          </p:cNvPr>
          <p:cNvSpPr/>
          <p:nvPr/>
        </p:nvSpPr>
        <p:spPr>
          <a:xfrm>
            <a:off x="9746365" y="4400160"/>
            <a:ext cx="1673740" cy="1407842"/>
          </a:xfrm>
          <a:prstGeom prst="rect">
            <a:avLst/>
          </a:prstGeom>
          <a:noFill/>
          <a:ln w="3492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13121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6644-0CD9-485C-8053-831A0147041E}"/>
              </a:ext>
            </a:extLst>
          </p:cNvPr>
          <p:cNvSpPr>
            <a:spLocks noGrp="1"/>
          </p:cNvSpPr>
          <p:nvPr>
            <p:ph type="title"/>
          </p:nvPr>
        </p:nvSpPr>
        <p:spPr/>
        <p:txBody>
          <a:bodyPr/>
          <a:lstStyle/>
          <a:p>
            <a:r>
              <a:rPr lang="en-DE" dirty="0"/>
              <a:t>Cosmic ray flux</a:t>
            </a:r>
          </a:p>
        </p:txBody>
      </p:sp>
      <p:sp>
        <p:nvSpPr>
          <p:cNvPr id="4" name="Date Placeholder 3">
            <a:extLst>
              <a:ext uri="{FF2B5EF4-FFF2-40B4-BE49-F238E27FC236}">
                <a16:creationId xmlns:a16="http://schemas.microsoft.com/office/drawing/2014/main" id="{5AE678BE-ED15-819D-C255-5EFEC5B4845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368EE88-37FB-0F83-1761-1DEFECDA2BFD}"/>
              </a:ext>
            </a:extLst>
          </p:cNvPr>
          <p:cNvSpPr>
            <a:spLocks noGrp="1"/>
          </p:cNvSpPr>
          <p:nvPr>
            <p:ph type="sldNum" sz="quarter" idx="12"/>
          </p:nvPr>
        </p:nvSpPr>
        <p:spPr/>
        <p:txBody>
          <a:bodyPr/>
          <a:lstStyle/>
          <a:p>
            <a:fld id="{CD8304E6-5469-594D-85BC-E468E92D2243}" type="slidenum">
              <a:rPr lang="en-US" smtClean="0"/>
              <a:t>96</a:t>
            </a:fld>
            <a:endParaRPr lang="en-US"/>
          </a:p>
        </p:txBody>
      </p:sp>
      <p:pic>
        <p:nvPicPr>
          <p:cNvPr id="7" name="Picture 2" descr="Logo Cosmic Interacting Matters">
            <a:extLst>
              <a:ext uri="{FF2B5EF4-FFF2-40B4-BE49-F238E27FC236}">
                <a16:creationId xmlns:a16="http://schemas.microsoft.com/office/drawing/2014/main" id="{969F8E48-BD72-1BDF-5DCE-9E472D410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6" descr="A diagram of different colored lines&#10;&#10;Description automatically generated">
            <a:extLst>
              <a:ext uri="{FF2B5EF4-FFF2-40B4-BE49-F238E27FC236}">
                <a16:creationId xmlns:a16="http://schemas.microsoft.com/office/drawing/2014/main" id="{C38E84DD-CD7C-6F70-DC17-F649309EB87A}"/>
              </a:ext>
            </a:extLst>
          </p:cNvPr>
          <p:cNvPicPr>
            <a:picLocks noChangeAspect="1"/>
          </p:cNvPicPr>
          <p:nvPr/>
        </p:nvPicPr>
        <p:blipFill rotWithShape="1">
          <a:blip r:embed="rId4"/>
          <a:srcRect b="4513"/>
          <a:stretch/>
        </p:blipFill>
        <p:spPr>
          <a:xfrm>
            <a:off x="538480" y="1089103"/>
            <a:ext cx="10815320" cy="5342857"/>
          </a:xfrm>
          <a:prstGeom prst="rect">
            <a:avLst/>
          </a:prstGeom>
        </p:spPr>
      </p:pic>
      <p:sp>
        <p:nvSpPr>
          <p:cNvPr id="9" name="TextBox 8">
            <a:extLst>
              <a:ext uri="{FF2B5EF4-FFF2-40B4-BE49-F238E27FC236}">
                <a16:creationId xmlns:a16="http://schemas.microsoft.com/office/drawing/2014/main" id="{666A23F0-1E0C-2566-065A-60DE545B53B7}"/>
              </a:ext>
            </a:extLst>
          </p:cNvPr>
          <p:cNvSpPr txBox="1"/>
          <p:nvPr/>
        </p:nvSpPr>
        <p:spPr>
          <a:xfrm>
            <a:off x="1839031" y="5535116"/>
            <a:ext cx="671979" cy="215444"/>
          </a:xfrm>
          <a:prstGeom prst="rect">
            <a:avLst/>
          </a:prstGeom>
          <a:noFill/>
        </p:spPr>
        <p:txBody>
          <a:bodyPr wrap="none" rtlCol="0">
            <a:spAutoFit/>
          </a:bodyPr>
          <a:lstStyle/>
          <a:p>
            <a:r>
              <a:rPr lang="en-DE" sz="800" dirty="0">
                <a:solidFill>
                  <a:schemeClr val="accent3"/>
                </a:solidFill>
              </a:rPr>
              <a:t>1903.07713</a:t>
            </a:r>
          </a:p>
        </p:txBody>
      </p:sp>
    </p:spTree>
    <p:extLst>
      <p:ext uri="{BB962C8B-B14F-4D97-AF65-F5344CB8AC3E}">
        <p14:creationId xmlns:p14="http://schemas.microsoft.com/office/powerpoint/2010/main" val="2348363874"/>
      </p:ext>
    </p:extLst>
  </p:cSld>
  <p:clrMapOvr>
    <a:masterClrMapping/>
  </p:clrMapOvr>
</p:sld>
</file>

<file path=ppt/theme/theme1.xml><?xml version="1.0" encoding="utf-8"?>
<a:theme xmlns:a="http://schemas.openxmlformats.org/drawingml/2006/main" name="Office">
  <a:themeElements>
    <a:clrScheme name="TU Green">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4B84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16741</TotalTime>
  <Words>3499</Words>
  <Application>Microsoft Macintosh PowerPoint</Application>
  <PresentationFormat>Widescreen</PresentationFormat>
  <Paragraphs>707</Paragraphs>
  <Slides>96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96</vt:i4>
      </vt:variant>
    </vt:vector>
  </HeadingPairs>
  <TitlesOfParts>
    <vt:vector size="104" baseType="lpstr">
      <vt:lpstr>Akkurat Office</vt:lpstr>
      <vt:lpstr>Akkurat-Bold</vt:lpstr>
      <vt:lpstr>Arial</vt:lpstr>
      <vt:lpstr>Calibri</vt:lpstr>
      <vt:lpstr>Calibri Light</vt:lpstr>
      <vt:lpstr>Cambria Math</vt:lpstr>
      <vt:lpstr>Wingdings</vt:lpstr>
      <vt:lpstr>Office</vt:lpstr>
      <vt:lpstr>Muon flux unfolding: update on systematics  Pascal Gutjahr </vt:lpstr>
      <vt:lpstr>Analysis Goals: Detect Prompt Muons</vt:lpstr>
      <vt:lpstr>Overview</vt:lpstr>
      <vt:lpstr>Unfolding</vt:lpstr>
      <vt:lpstr>Unfolding in a nutshell </vt:lpstr>
      <vt:lpstr>Proxy vs Target</vt:lpstr>
      <vt:lpstr>Unfold Event Rate</vt:lpstr>
      <vt:lpstr>Event Rate</vt:lpstr>
      <vt:lpstr>Unfold Muon Flux</vt:lpstr>
      <vt:lpstr>Muon Flux at Surface</vt:lpstr>
      <vt:lpstr>Ice Systematics</vt:lpstr>
      <vt:lpstr>Systematics Impact on Muon Energy at Entry (Proxy)</vt:lpstr>
      <vt:lpstr>Systematics Impact on Muon Energy at Surface (Target)</vt:lpstr>
      <vt:lpstr>Chi2 Test: Muon Energy at Entry (Proxy) </vt:lpstr>
      <vt:lpstr>Parameterize Systematics</vt:lpstr>
      <vt:lpstr>Absorption</vt:lpstr>
      <vt:lpstr>DOMEfficiency</vt:lpstr>
      <vt:lpstr>Hole Ice p0  not sensitive enough (same for Hole Ice p1)</vt:lpstr>
      <vt:lpstr>Scattering</vt:lpstr>
      <vt:lpstr>Unfold Muon Flux with Systematics</vt:lpstr>
      <vt:lpstr>Muon Flux at Surface (no regularization)</vt:lpstr>
      <vt:lpstr>Unfold Muon Flux with Systematics</vt:lpstr>
      <vt:lpstr>Muon Flux at Surface (Tau = 0.001)</vt:lpstr>
      <vt:lpstr>PowerPoint Presentation</vt:lpstr>
      <vt:lpstr>Conclusion</vt:lpstr>
      <vt:lpstr>Backup</vt:lpstr>
      <vt:lpstr>Relation between primary energy and muon energy at surface and entry</vt:lpstr>
      <vt:lpstr>Proxy vs. target </vt:lpstr>
      <vt:lpstr>Unfolding event rate </vt:lpstr>
      <vt:lpstr>unfolding of muon flux at surface </vt:lpstr>
      <vt:lpstr>Ice systematics</vt:lpstr>
      <vt:lpstr>Fit ice systematics: </vt:lpstr>
      <vt:lpstr>Unfolded event rate with systematics</vt:lpstr>
      <vt:lpstr>Conclusion &amp; outlook</vt:lpstr>
      <vt:lpstr>Selection</vt:lpstr>
      <vt:lpstr>level3: muon filter</vt:lpstr>
      <vt:lpstr>level3: 500 TeV bundle cut at surface</vt:lpstr>
      <vt:lpstr>Data-MC</vt:lpstr>
      <vt:lpstr>Cos(zenith)</vt:lpstr>
      <vt:lpstr>Entry position z—vertex </vt:lpstr>
      <vt:lpstr>z—reweighting </vt:lpstr>
      <vt:lpstr>Check z—reweighting </vt:lpstr>
      <vt:lpstr>Level5: quality cuts</vt:lpstr>
      <vt:lpstr>Level5: quality cuts  removes neutrinos</vt:lpstr>
      <vt:lpstr>Rates per month</vt:lpstr>
      <vt:lpstr>Rates per month</vt:lpstr>
      <vt:lpstr>Rates per month: scaled</vt:lpstr>
      <vt:lpstr>unfolding of muon flux at surface – weighted to E3.7 </vt:lpstr>
      <vt:lpstr>Muon flux</vt:lpstr>
      <vt:lpstr>Prompt atmospheric muons and neutrinos</vt:lpstr>
      <vt:lpstr>Leading muon energy fraction</vt:lpstr>
      <vt:lpstr>Leading muon contribution</vt:lpstr>
      <vt:lpstr>Muon puzzle and hadronic uncertainties</vt:lpstr>
      <vt:lpstr>The Muon Puzzle</vt:lpstr>
      <vt:lpstr>Possible Solutions</vt:lpstr>
      <vt:lpstr>Simulation w/o coincident events</vt:lpstr>
      <vt:lpstr>Bundle energy cut</vt:lpstr>
      <vt:lpstr>Leading muon energy fraction - leadingness</vt:lpstr>
      <vt:lpstr>Bundle energy at entry – 6 µs cleaned pulses </vt:lpstr>
      <vt:lpstr>Leading muon energy at entry – 6 µs cleaned pulses </vt:lpstr>
      <vt:lpstr>Bundle energy at surface – 6 µs cleaned pulses </vt:lpstr>
      <vt:lpstr>Leading muon energy at surface – 6 µs cleaned pulses </vt:lpstr>
      <vt:lpstr>Zenith – 6 ms cleaned pulses </vt:lpstr>
      <vt:lpstr>Azimuth – 6 ms cleaned pulses </vt:lpstr>
      <vt:lpstr>SplineMPE – DNN and conventional seeds </vt:lpstr>
      <vt:lpstr>SplineMPE – DNN seeds</vt:lpstr>
      <vt:lpstr>Level5: cos(zenith)</vt:lpstr>
      <vt:lpstr>Proxy and target variable for unfolding – 10 years [H4a]</vt:lpstr>
      <vt:lpstr>Unfolding with prompt and conv MCEq</vt:lpstr>
      <vt:lpstr>Prompt and conv: muon energy at surface for 10 years</vt:lpstr>
      <vt:lpstr>Compare all primary fluxes </vt:lpstr>
      <vt:lpstr>Angular reconstructions: DNN vs. SplineMPE</vt:lpstr>
      <vt:lpstr>Forward fit</vt:lpstr>
      <vt:lpstr>Expected muons for 10 years: leading vs. bundle energy (GSF)</vt:lpstr>
      <vt:lpstr>Pseudo data sampling</vt:lpstr>
      <vt:lpstr>Poisson likelihood fit performed in leading muon energy</vt:lpstr>
      <vt:lpstr>Discovery potential and sensitivity</vt:lpstr>
      <vt:lpstr>Input data per DOM</vt:lpstr>
      <vt:lpstr>Air shower – 10 TeV</vt:lpstr>
      <vt:lpstr>Agreement for different primary models</vt:lpstr>
      <vt:lpstr>Azimuth</vt:lpstr>
      <vt:lpstr>Bundle energy at entry</vt:lpstr>
      <vt:lpstr>Leading muon energy at entry </vt:lpstr>
      <vt:lpstr>Entry position x–vertex </vt:lpstr>
      <vt:lpstr>Entry position y–vertex </vt:lpstr>
      <vt:lpstr>DNN reconstructions</vt:lpstr>
      <vt:lpstr>Reconstructed properties</vt:lpstr>
      <vt:lpstr>Muon flux: Prompt spectrum</vt:lpstr>
      <vt:lpstr>Neutrino: z-vertex</vt:lpstr>
      <vt:lpstr>Stopping muons</vt:lpstr>
      <vt:lpstr>Entry position z - different cos(zenith)</vt:lpstr>
      <vt:lpstr>Entry position z - different cuts on bundle energy at surface</vt:lpstr>
      <vt:lpstr>New CORSIKA simulation</vt:lpstr>
      <vt:lpstr>CORSIKA 7 tagging and MCEq comparison</vt:lpstr>
      <vt:lpstr>Astroparticle physics</vt:lpstr>
      <vt:lpstr>Cosmic ray flux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Updates on prompt atmospheric muon analysis  Ludwig Neste and Pascal Gutjahr</dc:title>
  <dc:creator>Pascal Gutjahr</dc:creator>
  <cp:lastModifiedBy>Pascal Gutjahr</cp:lastModifiedBy>
  <cp:revision>461</cp:revision>
  <cp:lastPrinted>2024-03-17T23:23:36Z</cp:lastPrinted>
  <dcterms:created xsi:type="dcterms:W3CDTF">2023-09-19T10:10:31Z</dcterms:created>
  <dcterms:modified xsi:type="dcterms:W3CDTF">2025-02-05T19:30:25Z</dcterms:modified>
</cp:coreProperties>
</file>